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78" r:id="rId10"/>
    <p:sldId id="264" r:id="rId11"/>
    <p:sldId id="281" r:id="rId12"/>
    <p:sldId id="263" r:id="rId13"/>
    <p:sldId id="280" r:id="rId14"/>
    <p:sldId id="265" r:id="rId15"/>
    <p:sldId id="282" r:id="rId16"/>
    <p:sldId id="267" r:id="rId17"/>
    <p:sldId id="277" r:id="rId18"/>
    <p:sldId id="268" r:id="rId19"/>
    <p:sldId id="283" r:id="rId20"/>
    <p:sldId id="270" r:id="rId21"/>
    <p:sldId id="273" r:id="rId22"/>
    <p:sldId id="284" r:id="rId23"/>
    <p:sldId id="274" r:id="rId24"/>
    <p:sldId id="279" r:id="rId25"/>
  </p:sldIdLst>
  <p:sldSz cx="18288000" cy="10287000"/>
  <p:notesSz cx="6858000" cy="9144000"/>
  <p:embeddedFontLst>
    <p:embeddedFont>
      <p:font typeface="Times New Roman Bold" panose="02020803070505020304" pitchFamily="18" charset="0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4622" autoAdjust="0"/>
  </p:normalViewPr>
  <p:slideViewPr>
    <p:cSldViewPr>
      <p:cViewPr varScale="1">
        <p:scale>
          <a:sx n="65" d="100"/>
          <a:sy n="65" d="100"/>
        </p:scale>
        <p:origin x="38" y="1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EBF654-BF7A-4C37-8C10-129030CE615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41F381E-456D-4845-8B83-737B77D0FA90}">
      <dgm:prSet phldrT="[Text]" custT="1"/>
      <dgm:spPr/>
      <dgm:t>
        <a:bodyPr/>
        <a:lstStyle/>
        <a:p>
          <a:r>
            <a:rPr lang="en-US" sz="2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2. Create an admin panel for managing books.</a:t>
          </a:r>
          <a:endParaRPr lang="en-IN" sz="2800" dirty="0"/>
        </a:p>
      </dgm:t>
    </dgm:pt>
    <dgm:pt modelId="{AEB57B6E-95CE-44A2-8ECD-5FE2D48560AE}" type="parTrans" cxnId="{18DFCA78-5DF0-4A32-AA27-5F8AC17F14DD}">
      <dgm:prSet/>
      <dgm:spPr/>
      <dgm:t>
        <a:bodyPr/>
        <a:lstStyle/>
        <a:p>
          <a:endParaRPr lang="en-IN"/>
        </a:p>
      </dgm:t>
    </dgm:pt>
    <dgm:pt modelId="{F3AA6364-142E-48C4-846A-A59A4465677B}" type="sibTrans" cxnId="{18DFCA78-5DF0-4A32-AA27-5F8AC17F14DD}">
      <dgm:prSet/>
      <dgm:spPr/>
      <dgm:t>
        <a:bodyPr/>
        <a:lstStyle/>
        <a:p>
          <a:endParaRPr lang="en-IN"/>
        </a:p>
      </dgm:t>
    </dgm:pt>
    <dgm:pt modelId="{0DE7018F-1B34-4222-B76A-3E65091F5C51}">
      <dgm:prSet phldrT="[Text]" custT="1"/>
      <dgm:spPr/>
      <dgm:t>
        <a:bodyPr/>
        <a:lstStyle/>
        <a:p>
          <a:r>
            <a:rPr lang="en-US" sz="28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3.Focus on responsive and theme - based design.</a:t>
          </a:r>
          <a:endParaRPr lang="en-IN" sz="2800" dirty="0"/>
        </a:p>
      </dgm:t>
    </dgm:pt>
    <dgm:pt modelId="{79FC957C-32C8-481D-9E4D-F385F232E16F}" type="parTrans" cxnId="{17BFEF31-AA32-4873-AECD-F03BA7878304}">
      <dgm:prSet/>
      <dgm:spPr/>
      <dgm:t>
        <a:bodyPr/>
        <a:lstStyle/>
        <a:p>
          <a:endParaRPr lang="en-IN"/>
        </a:p>
      </dgm:t>
    </dgm:pt>
    <dgm:pt modelId="{EE346A3E-0990-4DED-BF33-8A1ECA1EABF9}" type="sibTrans" cxnId="{17BFEF31-AA32-4873-AECD-F03BA7878304}">
      <dgm:prSet/>
      <dgm:spPr/>
      <dgm:t>
        <a:bodyPr/>
        <a:lstStyle/>
        <a:p>
          <a:endParaRPr lang="en-IN"/>
        </a:p>
      </dgm:t>
    </dgm:pt>
    <dgm:pt modelId="{4E6255E0-9155-44C1-A58A-79D0049531E0}">
      <dgm:prSet custT="1"/>
      <dgm:spPr/>
      <dgm:t>
        <a:bodyPr/>
        <a:lstStyle/>
        <a:p>
          <a:r>
            <a:rPr lang="en-US" sz="2800" spc="2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1. Build a clean, structured book-selling website</a:t>
          </a:r>
          <a:r>
            <a:rPr lang="en-US" sz="1800" spc="2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.</a:t>
          </a:r>
        </a:p>
      </dgm:t>
    </dgm:pt>
    <dgm:pt modelId="{B29F0F49-8AA4-4C4C-8F90-503EE5A7A781}" type="parTrans" cxnId="{74D017A0-D34E-4576-B9B5-6EF53C092B47}">
      <dgm:prSet/>
      <dgm:spPr/>
      <dgm:t>
        <a:bodyPr/>
        <a:lstStyle/>
        <a:p>
          <a:endParaRPr lang="en-IN"/>
        </a:p>
      </dgm:t>
    </dgm:pt>
    <dgm:pt modelId="{410A26BD-EACB-4EBE-AFF1-BFC3DB35A965}" type="sibTrans" cxnId="{74D017A0-D34E-4576-B9B5-6EF53C092B47}">
      <dgm:prSet/>
      <dgm:spPr/>
      <dgm:t>
        <a:bodyPr/>
        <a:lstStyle/>
        <a:p>
          <a:endParaRPr lang="en-IN"/>
        </a:p>
      </dgm:t>
    </dgm:pt>
    <dgm:pt modelId="{2EEB0B68-B036-4D27-9777-E70B3CB24E09}" type="pres">
      <dgm:prSet presAssocID="{61EBF654-BF7A-4C37-8C10-129030CE615B}" presName="linear" presStyleCnt="0">
        <dgm:presLayoutVars>
          <dgm:dir/>
          <dgm:animLvl val="lvl"/>
          <dgm:resizeHandles val="exact"/>
        </dgm:presLayoutVars>
      </dgm:prSet>
      <dgm:spPr/>
    </dgm:pt>
    <dgm:pt modelId="{866E1EF9-0CA6-4623-B33C-EC7D6D5BA744}" type="pres">
      <dgm:prSet presAssocID="{4E6255E0-9155-44C1-A58A-79D0049531E0}" presName="parentLin" presStyleCnt="0"/>
      <dgm:spPr/>
    </dgm:pt>
    <dgm:pt modelId="{906FF38A-0016-4D36-B06F-E22D4254DE89}" type="pres">
      <dgm:prSet presAssocID="{4E6255E0-9155-44C1-A58A-79D0049531E0}" presName="parentLeftMargin" presStyleLbl="node1" presStyleIdx="0" presStyleCnt="3"/>
      <dgm:spPr/>
    </dgm:pt>
    <dgm:pt modelId="{8E3C35FB-7AFD-4E18-BA3A-72799CA9429A}" type="pres">
      <dgm:prSet presAssocID="{4E6255E0-9155-44C1-A58A-79D0049531E0}" presName="parentText" presStyleLbl="node1" presStyleIdx="0" presStyleCnt="3" custScaleX="146352" custScaleY="204394">
        <dgm:presLayoutVars>
          <dgm:chMax val="0"/>
          <dgm:bulletEnabled val="1"/>
        </dgm:presLayoutVars>
      </dgm:prSet>
      <dgm:spPr/>
    </dgm:pt>
    <dgm:pt modelId="{1B2EECA7-26AF-4A26-ABA8-21FE59A0FC3C}" type="pres">
      <dgm:prSet presAssocID="{4E6255E0-9155-44C1-A58A-79D0049531E0}" presName="negativeSpace" presStyleCnt="0"/>
      <dgm:spPr/>
    </dgm:pt>
    <dgm:pt modelId="{99F18498-164E-4D3C-822C-EB009ED16B49}" type="pres">
      <dgm:prSet presAssocID="{4E6255E0-9155-44C1-A58A-79D0049531E0}" presName="childText" presStyleLbl="conFgAcc1" presStyleIdx="0" presStyleCnt="3">
        <dgm:presLayoutVars>
          <dgm:bulletEnabled val="1"/>
        </dgm:presLayoutVars>
      </dgm:prSet>
      <dgm:spPr/>
    </dgm:pt>
    <dgm:pt modelId="{392EAE96-D364-47B1-A7B6-4A77FF57388F}" type="pres">
      <dgm:prSet presAssocID="{410A26BD-EACB-4EBE-AFF1-BFC3DB35A965}" presName="spaceBetweenRectangles" presStyleCnt="0"/>
      <dgm:spPr/>
    </dgm:pt>
    <dgm:pt modelId="{6C47E750-3CC2-4C8F-8465-3FF8E64C66FE}" type="pres">
      <dgm:prSet presAssocID="{841F381E-456D-4845-8B83-737B77D0FA90}" presName="parentLin" presStyleCnt="0"/>
      <dgm:spPr/>
    </dgm:pt>
    <dgm:pt modelId="{6CBD6446-AFAA-4501-ABE1-5F4EC6F6EE02}" type="pres">
      <dgm:prSet presAssocID="{841F381E-456D-4845-8B83-737B77D0FA90}" presName="parentLeftMargin" presStyleLbl="node1" presStyleIdx="0" presStyleCnt="3"/>
      <dgm:spPr/>
    </dgm:pt>
    <dgm:pt modelId="{6E4546AE-8C28-4E4A-B2E8-ED465C93C955}" type="pres">
      <dgm:prSet presAssocID="{841F381E-456D-4845-8B83-737B77D0FA90}" presName="parentText" presStyleLbl="node1" presStyleIdx="1" presStyleCnt="3" custScaleX="145149" custScaleY="178549">
        <dgm:presLayoutVars>
          <dgm:chMax val="0"/>
          <dgm:bulletEnabled val="1"/>
        </dgm:presLayoutVars>
      </dgm:prSet>
      <dgm:spPr/>
    </dgm:pt>
    <dgm:pt modelId="{0AD13E29-000D-491C-B31E-34CB83F69ED2}" type="pres">
      <dgm:prSet presAssocID="{841F381E-456D-4845-8B83-737B77D0FA90}" presName="negativeSpace" presStyleCnt="0"/>
      <dgm:spPr/>
    </dgm:pt>
    <dgm:pt modelId="{E5BB4757-CA61-401D-AC95-5F740CE68E55}" type="pres">
      <dgm:prSet presAssocID="{841F381E-456D-4845-8B83-737B77D0FA90}" presName="childText" presStyleLbl="conFgAcc1" presStyleIdx="1" presStyleCnt="3" custLinFactNeighborY="-19736">
        <dgm:presLayoutVars>
          <dgm:bulletEnabled val="1"/>
        </dgm:presLayoutVars>
      </dgm:prSet>
      <dgm:spPr/>
    </dgm:pt>
    <dgm:pt modelId="{A8D3AE22-C435-48C7-A273-2A16CEFF5C72}" type="pres">
      <dgm:prSet presAssocID="{F3AA6364-142E-48C4-846A-A59A4465677B}" presName="spaceBetweenRectangles" presStyleCnt="0"/>
      <dgm:spPr/>
    </dgm:pt>
    <dgm:pt modelId="{3325AA97-B973-4553-BD80-91AA6E1CF910}" type="pres">
      <dgm:prSet presAssocID="{0DE7018F-1B34-4222-B76A-3E65091F5C51}" presName="parentLin" presStyleCnt="0"/>
      <dgm:spPr/>
    </dgm:pt>
    <dgm:pt modelId="{21D62CA7-3ABF-4809-9A60-FC093EB0823B}" type="pres">
      <dgm:prSet presAssocID="{0DE7018F-1B34-4222-B76A-3E65091F5C51}" presName="parentLeftMargin" presStyleLbl="node1" presStyleIdx="1" presStyleCnt="3"/>
      <dgm:spPr/>
    </dgm:pt>
    <dgm:pt modelId="{47EC9F0B-728E-4E5B-811C-2201980B15DD}" type="pres">
      <dgm:prSet presAssocID="{0DE7018F-1B34-4222-B76A-3E65091F5C51}" presName="parentText" presStyleLbl="node1" presStyleIdx="2" presStyleCnt="3" custScaleX="142923" custScaleY="201409" custLinFactNeighborX="6870" custLinFactNeighborY="-5807">
        <dgm:presLayoutVars>
          <dgm:chMax val="0"/>
          <dgm:bulletEnabled val="1"/>
        </dgm:presLayoutVars>
      </dgm:prSet>
      <dgm:spPr/>
    </dgm:pt>
    <dgm:pt modelId="{A84435F8-2902-435A-9E6B-7837702D2A6F}" type="pres">
      <dgm:prSet presAssocID="{0DE7018F-1B34-4222-B76A-3E65091F5C51}" presName="negativeSpace" presStyleCnt="0"/>
      <dgm:spPr/>
    </dgm:pt>
    <dgm:pt modelId="{41A822F9-0188-4193-944C-07D296617CAC}" type="pres">
      <dgm:prSet presAssocID="{0DE7018F-1B34-4222-B76A-3E65091F5C51}" presName="childText" presStyleLbl="conFgAcc1" presStyleIdx="2" presStyleCnt="3" custLinFactNeighborX="1527" custLinFactNeighborY="-45437">
        <dgm:presLayoutVars>
          <dgm:bulletEnabled val="1"/>
        </dgm:presLayoutVars>
      </dgm:prSet>
      <dgm:spPr/>
    </dgm:pt>
  </dgm:ptLst>
  <dgm:cxnLst>
    <dgm:cxn modelId="{9658EA10-26C9-456E-85E7-17F27B15B656}" type="presOf" srcId="{841F381E-456D-4845-8B83-737B77D0FA90}" destId="{6CBD6446-AFAA-4501-ABE1-5F4EC6F6EE02}" srcOrd="0" destOrd="0" presId="urn:microsoft.com/office/officeart/2005/8/layout/list1"/>
    <dgm:cxn modelId="{17BFEF31-AA32-4873-AECD-F03BA7878304}" srcId="{61EBF654-BF7A-4C37-8C10-129030CE615B}" destId="{0DE7018F-1B34-4222-B76A-3E65091F5C51}" srcOrd="2" destOrd="0" parTransId="{79FC957C-32C8-481D-9E4D-F385F232E16F}" sibTransId="{EE346A3E-0990-4DED-BF33-8A1ECA1EABF9}"/>
    <dgm:cxn modelId="{A32EFF31-881E-4E62-A8C2-D45E17C1A75D}" type="presOf" srcId="{4E6255E0-9155-44C1-A58A-79D0049531E0}" destId="{906FF38A-0016-4D36-B06F-E22D4254DE89}" srcOrd="0" destOrd="0" presId="urn:microsoft.com/office/officeart/2005/8/layout/list1"/>
    <dgm:cxn modelId="{60940A33-E5C8-4770-8718-4B532CEF730E}" type="presOf" srcId="{4E6255E0-9155-44C1-A58A-79D0049531E0}" destId="{8E3C35FB-7AFD-4E18-BA3A-72799CA9429A}" srcOrd="1" destOrd="0" presId="urn:microsoft.com/office/officeart/2005/8/layout/list1"/>
    <dgm:cxn modelId="{1068BB4D-127F-4540-B31E-9EEC3D3E6854}" type="presOf" srcId="{61EBF654-BF7A-4C37-8C10-129030CE615B}" destId="{2EEB0B68-B036-4D27-9777-E70B3CB24E09}" srcOrd="0" destOrd="0" presId="urn:microsoft.com/office/officeart/2005/8/layout/list1"/>
    <dgm:cxn modelId="{18DFCA78-5DF0-4A32-AA27-5F8AC17F14DD}" srcId="{61EBF654-BF7A-4C37-8C10-129030CE615B}" destId="{841F381E-456D-4845-8B83-737B77D0FA90}" srcOrd="1" destOrd="0" parTransId="{AEB57B6E-95CE-44A2-8ECD-5FE2D48560AE}" sibTransId="{F3AA6364-142E-48C4-846A-A59A4465677B}"/>
    <dgm:cxn modelId="{74D017A0-D34E-4576-B9B5-6EF53C092B47}" srcId="{61EBF654-BF7A-4C37-8C10-129030CE615B}" destId="{4E6255E0-9155-44C1-A58A-79D0049531E0}" srcOrd="0" destOrd="0" parTransId="{B29F0F49-8AA4-4C4C-8F90-503EE5A7A781}" sibTransId="{410A26BD-EACB-4EBE-AFF1-BFC3DB35A965}"/>
    <dgm:cxn modelId="{117EA5A1-BE31-4524-8F01-B7E7EC27871E}" type="presOf" srcId="{841F381E-456D-4845-8B83-737B77D0FA90}" destId="{6E4546AE-8C28-4E4A-B2E8-ED465C93C955}" srcOrd="1" destOrd="0" presId="urn:microsoft.com/office/officeart/2005/8/layout/list1"/>
    <dgm:cxn modelId="{706C39E2-C837-4C5A-9211-B8BAB22FBAAF}" type="presOf" srcId="{0DE7018F-1B34-4222-B76A-3E65091F5C51}" destId="{47EC9F0B-728E-4E5B-811C-2201980B15DD}" srcOrd="1" destOrd="0" presId="urn:microsoft.com/office/officeart/2005/8/layout/list1"/>
    <dgm:cxn modelId="{351A27F8-725A-4BC0-8AD7-D96A7CB4B9DE}" type="presOf" srcId="{0DE7018F-1B34-4222-B76A-3E65091F5C51}" destId="{21D62CA7-3ABF-4809-9A60-FC093EB0823B}" srcOrd="0" destOrd="0" presId="urn:microsoft.com/office/officeart/2005/8/layout/list1"/>
    <dgm:cxn modelId="{B090F83A-1631-4883-8E5B-301DD7E5C5C2}" type="presParOf" srcId="{2EEB0B68-B036-4D27-9777-E70B3CB24E09}" destId="{866E1EF9-0CA6-4623-B33C-EC7D6D5BA744}" srcOrd="0" destOrd="0" presId="urn:microsoft.com/office/officeart/2005/8/layout/list1"/>
    <dgm:cxn modelId="{17FF8E4E-D890-4E0F-A100-3C8299396581}" type="presParOf" srcId="{866E1EF9-0CA6-4623-B33C-EC7D6D5BA744}" destId="{906FF38A-0016-4D36-B06F-E22D4254DE89}" srcOrd="0" destOrd="0" presId="urn:microsoft.com/office/officeart/2005/8/layout/list1"/>
    <dgm:cxn modelId="{32F7B3E7-99DB-481B-8D79-1C70AF1730B1}" type="presParOf" srcId="{866E1EF9-0CA6-4623-B33C-EC7D6D5BA744}" destId="{8E3C35FB-7AFD-4E18-BA3A-72799CA9429A}" srcOrd="1" destOrd="0" presId="urn:microsoft.com/office/officeart/2005/8/layout/list1"/>
    <dgm:cxn modelId="{6E08280D-23D9-45B4-9229-403F038ACD91}" type="presParOf" srcId="{2EEB0B68-B036-4D27-9777-E70B3CB24E09}" destId="{1B2EECA7-26AF-4A26-ABA8-21FE59A0FC3C}" srcOrd="1" destOrd="0" presId="urn:microsoft.com/office/officeart/2005/8/layout/list1"/>
    <dgm:cxn modelId="{3B80F337-8EDA-4292-B13C-AF604008AC82}" type="presParOf" srcId="{2EEB0B68-B036-4D27-9777-E70B3CB24E09}" destId="{99F18498-164E-4D3C-822C-EB009ED16B49}" srcOrd="2" destOrd="0" presId="urn:microsoft.com/office/officeart/2005/8/layout/list1"/>
    <dgm:cxn modelId="{24A306AC-7FFA-4C44-BF19-A74F33A8092B}" type="presParOf" srcId="{2EEB0B68-B036-4D27-9777-E70B3CB24E09}" destId="{392EAE96-D364-47B1-A7B6-4A77FF57388F}" srcOrd="3" destOrd="0" presId="urn:microsoft.com/office/officeart/2005/8/layout/list1"/>
    <dgm:cxn modelId="{D7121BDB-736A-4989-9610-B47CEEFBB1C3}" type="presParOf" srcId="{2EEB0B68-B036-4D27-9777-E70B3CB24E09}" destId="{6C47E750-3CC2-4C8F-8465-3FF8E64C66FE}" srcOrd="4" destOrd="0" presId="urn:microsoft.com/office/officeart/2005/8/layout/list1"/>
    <dgm:cxn modelId="{DB5A1FD7-7216-4785-8714-0C098EFBF3C2}" type="presParOf" srcId="{6C47E750-3CC2-4C8F-8465-3FF8E64C66FE}" destId="{6CBD6446-AFAA-4501-ABE1-5F4EC6F6EE02}" srcOrd="0" destOrd="0" presId="urn:microsoft.com/office/officeart/2005/8/layout/list1"/>
    <dgm:cxn modelId="{39F3E71F-ACC0-45D1-BD49-15E83A434F12}" type="presParOf" srcId="{6C47E750-3CC2-4C8F-8465-3FF8E64C66FE}" destId="{6E4546AE-8C28-4E4A-B2E8-ED465C93C955}" srcOrd="1" destOrd="0" presId="urn:microsoft.com/office/officeart/2005/8/layout/list1"/>
    <dgm:cxn modelId="{542D725F-25A0-4BDA-B4B6-2FA8C2A96465}" type="presParOf" srcId="{2EEB0B68-B036-4D27-9777-E70B3CB24E09}" destId="{0AD13E29-000D-491C-B31E-34CB83F69ED2}" srcOrd="5" destOrd="0" presId="urn:microsoft.com/office/officeart/2005/8/layout/list1"/>
    <dgm:cxn modelId="{60DF0EE0-95EF-48DF-9BB6-78EE9C6803B7}" type="presParOf" srcId="{2EEB0B68-B036-4D27-9777-E70B3CB24E09}" destId="{E5BB4757-CA61-401D-AC95-5F740CE68E55}" srcOrd="6" destOrd="0" presId="urn:microsoft.com/office/officeart/2005/8/layout/list1"/>
    <dgm:cxn modelId="{C2BD3D2A-739A-4194-B2A1-002A948B878A}" type="presParOf" srcId="{2EEB0B68-B036-4D27-9777-E70B3CB24E09}" destId="{A8D3AE22-C435-48C7-A273-2A16CEFF5C72}" srcOrd="7" destOrd="0" presId="urn:microsoft.com/office/officeart/2005/8/layout/list1"/>
    <dgm:cxn modelId="{E0635A78-9919-4A8F-BD3D-A515D1426625}" type="presParOf" srcId="{2EEB0B68-B036-4D27-9777-E70B3CB24E09}" destId="{3325AA97-B973-4553-BD80-91AA6E1CF910}" srcOrd="8" destOrd="0" presId="urn:microsoft.com/office/officeart/2005/8/layout/list1"/>
    <dgm:cxn modelId="{FD83A23F-75A4-4E7C-8FDB-14ACC7CFE6EB}" type="presParOf" srcId="{3325AA97-B973-4553-BD80-91AA6E1CF910}" destId="{21D62CA7-3ABF-4809-9A60-FC093EB0823B}" srcOrd="0" destOrd="0" presId="urn:microsoft.com/office/officeart/2005/8/layout/list1"/>
    <dgm:cxn modelId="{69CA8193-CFD8-40EB-93E1-F618FBD9AB1D}" type="presParOf" srcId="{3325AA97-B973-4553-BD80-91AA6E1CF910}" destId="{47EC9F0B-728E-4E5B-811C-2201980B15DD}" srcOrd="1" destOrd="0" presId="urn:microsoft.com/office/officeart/2005/8/layout/list1"/>
    <dgm:cxn modelId="{205D9093-9520-47A1-AFBB-46AF43C0AB48}" type="presParOf" srcId="{2EEB0B68-B036-4D27-9777-E70B3CB24E09}" destId="{A84435F8-2902-435A-9E6B-7837702D2A6F}" srcOrd="9" destOrd="0" presId="urn:microsoft.com/office/officeart/2005/8/layout/list1"/>
    <dgm:cxn modelId="{BA93624E-1713-417E-84C3-DF114ECB5AE2}" type="presParOf" srcId="{2EEB0B68-B036-4D27-9777-E70B3CB24E09}" destId="{41A822F9-0188-4193-944C-07D296617CA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0F67B3-5D66-4073-815C-B084741F3DB1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2041F1A-3BCB-49A6-B3A7-D320BAC56E9B}">
      <dgm:prSet phldrT="[Text]"/>
      <dgm:spPr/>
      <dgm:t>
        <a:bodyPr/>
        <a:lstStyle/>
        <a:p>
          <a:pPr algn="ctr">
            <a:lnSpc>
              <a:spcPct val="150000"/>
            </a:lnSpc>
          </a:pPr>
          <a:r>
            <a:rPr lang="en-US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 Created </a:t>
          </a:r>
          <a:r>
            <a:rPr lang="en-US" b="1" dirty="0"/>
            <a:t>CRUD operations</a:t>
          </a:r>
          <a:r>
            <a:rPr lang="en-US" dirty="0"/>
            <a:t> (Create, Read, Update, Delete)</a:t>
          </a:r>
          <a:r>
            <a:rPr lang="en-US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 operations in Admin Panel.</a:t>
          </a:r>
          <a:endParaRPr lang="en-IN" dirty="0"/>
        </a:p>
      </dgm:t>
    </dgm:pt>
    <dgm:pt modelId="{7643FF21-00D8-447E-8510-1D7A68B40262}" type="parTrans" cxnId="{4E8B33B8-EDB3-456F-A7CF-3127609FDB59}">
      <dgm:prSet/>
      <dgm:spPr/>
      <dgm:t>
        <a:bodyPr/>
        <a:lstStyle/>
        <a:p>
          <a:pPr>
            <a:lnSpc>
              <a:spcPct val="150000"/>
            </a:lnSpc>
          </a:pPr>
          <a:endParaRPr lang="en-IN"/>
        </a:p>
      </dgm:t>
    </dgm:pt>
    <dgm:pt modelId="{028E39FE-9719-4F22-98FF-79E0CE948133}" type="sibTrans" cxnId="{4E8B33B8-EDB3-456F-A7CF-3127609FDB59}">
      <dgm:prSet/>
      <dgm:spPr/>
      <dgm:t>
        <a:bodyPr/>
        <a:lstStyle/>
        <a:p>
          <a:pPr>
            <a:lnSpc>
              <a:spcPct val="150000"/>
            </a:lnSpc>
          </a:pPr>
          <a:endParaRPr lang="en-IN"/>
        </a:p>
      </dgm:t>
    </dgm:pt>
    <dgm:pt modelId="{CEC20181-B7AA-41C6-978C-F9145680CAFB}">
      <dgm:prSet/>
      <dgm:spPr/>
      <dgm:t>
        <a:bodyPr/>
        <a:lstStyle/>
        <a:p>
          <a:pPr algn="just">
            <a:lnSpc>
              <a:spcPct val="150000"/>
            </a:lnSpc>
          </a:pPr>
          <a:r>
            <a:rPr lang="en-US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   Designed web pages using only HTML and CSS.</a:t>
          </a:r>
        </a:p>
      </dgm:t>
    </dgm:pt>
    <dgm:pt modelId="{05D63E73-74EC-42EB-A10A-ED8692D5ABF0}" type="parTrans" cxnId="{76BB1897-50D5-435F-9022-0646930B106F}">
      <dgm:prSet/>
      <dgm:spPr/>
      <dgm:t>
        <a:bodyPr/>
        <a:lstStyle/>
        <a:p>
          <a:pPr>
            <a:lnSpc>
              <a:spcPct val="150000"/>
            </a:lnSpc>
          </a:pPr>
          <a:endParaRPr lang="en-IN"/>
        </a:p>
      </dgm:t>
    </dgm:pt>
    <dgm:pt modelId="{CBCDB87F-3D9F-4083-98B7-7F80B57910F2}" type="sibTrans" cxnId="{76BB1897-50D5-435F-9022-0646930B106F}">
      <dgm:prSet/>
      <dgm:spPr/>
      <dgm:t>
        <a:bodyPr/>
        <a:lstStyle/>
        <a:p>
          <a:pPr>
            <a:lnSpc>
              <a:spcPct val="150000"/>
            </a:lnSpc>
          </a:pPr>
          <a:endParaRPr lang="en-IN"/>
        </a:p>
      </dgm:t>
    </dgm:pt>
    <dgm:pt modelId="{0326C5C4-0DB2-4B04-9412-284FE4009D08}">
      <dgm:prSet/>
      <dgm:spPr/>
      <dgm:t>
        <a:bodyPr/>
        <a:lstStyle/>
        <a:p>
          <a:pPr algn="just">
            <a:lnSpc>
              <a:spcPct val="150000"/>
            </a:lnSpc>
          </a:pPr>
          <a:r>
            <a:rPr lang="en-US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   Ensured clean and responsive layouts.</a:t>
          </a:r>
        </a:p>
      </dgm:t>
    </dgm:pt>
    <dgm:pt modelId="{CE1D488F-0A46-4F3A-8528-438AA0041F5B}" type="parTrans" cxnId="{47FFC26D-2C5E-4AD7-B213-3ABB89E9C9AE}">
      <dgm:prSet/>
      <dgm:spPr/>
      <dgm:t>
        <a:bodyPr/>
        <a:lstStyle/>
        <a:p>
          <a:pPr>
            <a:lnSpc>
              <a:spcPct val="150000"/>
            </a:lnSpc>
          </a:pPr>
          <a:endParaRPr lang="en-IN"/>
        </a:p>
      </dgm:t>
    </dgm:pt>
    <dgm:pt modelId="{77401887-90B3-4B35-A472-228F9D852A48}" type="sibTrans" cxnId="{47FFC26D-2C5E-4AD7-B213-3ABB89E9C9AE}">
      <dgm:prSet/>
      <dgm:spPr/>
      <dgm:t>
        <a:bodyPr/>
        <a:lstStyle/>
        <a:p>
          <a:pPr>
            <a:lnSpc>
              <a:spcPct val="150000"/>
            </a:lnSpc>
          </a:pPr>
          <a:endParaRPr lang="en-IN"/>
        </a:p>
      </dgm:t>
    </dgm:pt>
    <dgm:pt modelId="{82582709-0B5C-49F0-912F-C1B945787039}" type="pres">
      <dgm:prSet presAssocID="{B80F67B3-5D66-4073-815C-B084741F3DB1}" presName="Name0" presStyleCnt="0">
        <dgm:presLayoutVars>
          <dgm:resizeHandles/>
        </dgm:presLayoutVars>
      </dgm:prSet>
      <dgm:spPr/>
    </dgm:pt>
    <dgm:pt modelId="{4BE4C395-46DF-40AC-BCC6-E83BAF1E9239}" type="pres">
      <dgm:prSet presAssocID="{42041F1A-3BCB-49A6-B3A7-D320BAC56E9B}" presName="text" presStyleLbl="node1" presStyleIdx="0" presStyleCnt="3" custScaleX="1693333">
        <dgm:presLayoutVars>
          <dgm:bulletEnabled val="1"/>
        </dgm:presLayoutVars>
      </dgm:prSet>
      <dgm:spPr/>
    </dgm:pt>
    <dgm:pt modelId="{A8C9A5DF-FF22-4D38-8B8D-93D6BA5C7C47}" type="pres">
      <dgm:prSet presAssocID="{028E39FE-9719-4F22-98FF-79E0CE948133}" presName="space" presStyleCnt="0"/>
      <dgm:spPr/>
    </dgm:pt>
    <dgm:pt modelId="{D98A7D30-8AD0-4EC0-B63B-69529D69ECEA}" type="pres">
      <dgm:prSet presAssocID="{CEC20181-B7AA-41C6-978C-F9145680CAFB}" presName="text" presStyleLbl="node1" presStyleIdx="1" presStyleCnt="3" custScaleX="299720" custLinFactNeighborX="11678" custLinFactNeighborY="-48765">
        <dgm:presLayoutVars>
          <dgm:bulletEnabled val="1"/>
        </dgm:presLayoutVars>
      </dgm:prSet>
      <dgm:spPr/>
    </dgm:pt>
    <dgm:pt modelId="{9E92460F-BF39-40F8-8ABB-B03D2E1ADB34}" type="pres">
      <dgm:prSet presAssocID="{CBCDB87F-3D9F-4083-98B7-7F80B57910F2}" presName="space" presStyleCnt="0"/>
      <dgm:spPr/>
    </dgm:pt>
    <dgm:pt modelId="{484F13E5-30EB-40A1-802C-0AC7F27B8038}" type="pres">
      <dgm:prSet presAssocID="{0326C5C4-0DB2-4B04-9412-284FE4009D08}" presName="text" presStyleLbl="node1" presStyleIdx="2" presStyleCnt="3" custScaleX="416278" custLinFactNeighborX="-1969" custLinFactNeighborY="18968">
        <dgm:presLayoutVars>
          <dgm:bulletEnabled val="1"/>
        </dgm:presLayoutVars>
      </dgm:prSet>
      <dgm:spPr/>
    </dgm:pt>
  </dgm:ptLst>
  <dgm:cxnLst>
    <dgm:cxn modelId="{D9605B02-205C-4032-81EB-ED82324C6F40}" type="presOf" srcId="{CEC20181-B7AA-41C6-978C-F9145680CAFB}" destId="{D98A7D30-8AD0-4EC0-B63B-69529D69ECEA}" srcOrd="0" destOrd="0" presId="urn:diagrams.loki3.com/VaryingWidthList"/>
    <dgm:cxn modelId="{21C4CE2A-5EE3-46E7-8149-8ED49D41FFD2}" type="presOf" srcId="{B80F67B3-5D66-4073-815C-B084741F3DB1}" destId="{82582709-0B5C-49F0-912F-C1B945787039}" srcOrd="0" destOrd="0" presId="urn:diagrams.loki3.com/VaryingWidthList"/>
    <dgm:cxn modelId="{47FFC26D-2C5E-4AD7-B213-3ABB89E9C9AE}" srcId="{B80F67B3-5D66-4073-815C-B084741F3DB1}" destId="{0326C5C4-0DB2-4B04-9412-284FE4009D08}" srcOrd="2" destOrd="0" parTransId="{CE1D488F-0A46-4F3A-8528-438AA0041F5B}" sibTransId="{77401887-90B3-4B35-A472-228F9D852A48}"/>
    <dgm:cxn modelId="{BC6B417F-A5A2-4C09-933F-C752B4411986}" type="presOf" srcId="{42041F1A-3BCB-49A6-B3A7-D320BAC56E9B}" destId="{4BE4C395-46DF-40AC-BCC6-E83BAF1E9239}" srcOrd="0" destOrd="0" presId="urn:diagrams.loki3.com/VaryingWidthList"/>
    <dgm:cxn modelId="{E02BD995-969B-4C3F-BD48-E75C912DB41A}" type="presOf" srcId="{0326C5C4-0DB2-4B04-9412-284FE4009D08}" destId="{484F13E5-30EB-40A1-802C-0AC7F27B8038}" srcOrd="0" destOrd="0" presId="urn:diagrams.loki3.com/VaryingWidthList"/>
    <dgm:cxn modelId="{76BB1897-50D5-435F-9022-0646930B106F}" srcId="{B80F67B3-5D66-4073-815C-B084741F3DB1}" destId="{CEC20181-B7AA-41C6-978C-F9145680CAFB}" srcOrd="1" destOrd="0" parTransId="{05D63E73-74EC-42EB-A10A-ED8692D5ABF0}" sibTransId="{CBCDB87F-3D9F-4083-98B7-7F80B57910F2}"/>
    <dgm:cxn modelId="{4E8B33B8-EDB3-456F-A7CF-3127609FDB59}" srcId="{B80F67B3-5D66-4073-815C-B084741F3DB1}" destId="{42041F1A-3BCB-49A6-B3A7-D320BAC56E9B}" srcOrd="0" destOrd="0" parTransId="{7643FF21-00D8-447E-8510-1D7A68B40262}" sibTransId="{028E39FE-9719-4F22-98FF-79E0CE948133}"/>
    <dgm:cxn modelId="{6CEAAAF8-B14C-4765-AE4C-E85231F0036B}" type="presParOf" srcId="{82582709-0B5C-49F0-912F-C1B945787039}" destId="{4BE4C395-46DF-40AC-BCC6-E83BAF1E9239}" srcOrd="0" destOrd="0" presId="urn:diagrams.loki3.com/VaryingWidthList"/>
    <dgm:cxn modelId="{C66EFB90-EB42-441B-A549-715B0730FCBC}" type="presParOf" srcId="{82582709-0B5C-49F0-912F-C1B945787039}" destId="{A8C9A5DF-FF22-4D38-8B8D-93D6BA5C7C47}" srcOrd="1" destOrd="0" presId="urn:diagrams.loki3.com/VaryingWidthList"/>
    <dgm:cxn modelId="{EA6C49FF-E943-4208-A4C2-8514CB669204}" type="presParOf" srcId="{82582709-0B5C-49F0-912F-C1B945787039}" destId="{D98A7D30-8AD0-4EC0-B63B-69529D69ECEA}" srcOrd="2" destOrd="0" presId="urn:diagrams.loki3.com/VaryingWidthList"/>
    <dgm:cxn modelId="{EA67F1BD-091D-41A9-8F59-C0C7A162A5B8}" type="presParOf" srcId="{82582709-0B5C-49F0-912F-C1B945787039}" destId="{9E92460F-BF39-40F8-8ABB-B03D2E1ADB34}" srcOrd="3" destOrd="0" presId="urn:diagrams.loki3.com/VaryingWidthList"/>
    <dgm:cxn modelId="{C9DF04C3-1AB5-4651-BB60-38A9A5E48E1E}" type="presParOf" srcId="{82582709-0B5C-49F0-912F-C1B945787039}" destId="{484F13E5-30EB-40A1-802C-0AC7F27B8038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18498-164E-4D3C-822C-EB009ED16B49}">
      <dsp:nvSpPr>
        <dsp:cNvPr id="0" name=""/>
        <dsp:cNvSpPr/>
      </dsp:nvSpPr>
      <dsp:spPr>
        <a:xfrm>
          <a:off x="0" y="864063"/>
          <a:ext cx="990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C35FB-7AFD-4E18-BA3A-72799CA9429A}">
      <dsp:nvSpPr>
        <dsp:cNvPr id="0" name=""/>
        <dsp:cNvSpPr/>
      </dsp:nvSpPr>
      <dsp:spPr>
        <a:xfrm>
          <a:off x="460957" y="43675"/>
          <a:ext cx="9444695" cy="10860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spc="2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1. Build a clean, structured book-selling website</a:t>
          </a:r>
          <a:r>
            <a:rPr lang="en-US" sz="1800" kern="1200" spc="2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.</a:t>
          </a:r>
        </a:p>
      </dsp:txBody>
      <dsp:txXfrm>
        <a:off x="513974" y="96692"/>
        <a:ext cx="9338661" cy="980033"/>
      </dsp:txXfrm>
    </dsp:sp>
    <dsp:sp modelId="{E5BB4757-CA61-401D-AC95-5F740CE68E55}">
      <dsp:nvSpPr>
        <dsp:cNvPr id="0" name=""/>
        <dsp:cNvSpPr/>
      </dsp:nvSpPr>
      <dsp:spPr>
        <a:xfrm>
          <a:off x="0" y="2078737"/>
          <a:ext cx="990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4546AE-8C28-4E4A-B2E8-ED465C93C955}">
      <dsp:nvSpPr>
        <dsp:cNvPr id="0" name=""/>
        <dsp:cNvSpPr/>
      </dsp:nvSpPr>
      <dsp:spPr>
        <a:xfrm>
          <a:off x="464343" y="1414863"/>
          <a:ext cx="9435864" cy="9487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2. Create an admin panel for managing books.</a:t>
          </a:r>
          <a:endParaRPr lang="en-IN" sz="2800" kern="1200" dirty="0"/>
        </a:p>
      </dsp:txBody>
      <dsp:txXfrm>
        <a:off x="510657" y="1461177"/>
        <a:ext cx="9343236" cy="856109"/>
      </dsp:txXfrm>
    </dsp:sp>
    <dsp:sp modelId="{41A822F9-0188-4193-944C-07D296617CAC}">
      <dsp:nvSpPr>
        <dsp:cNvPr id="0" name=""/>
        <dsp:cNvSpPr/>
      </dsp:nvSpPr>
      <dsp:spPr>
        <a:xfrm>
          <a:off x="0" y="3332530"/>
          <a:ext cx="990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EC9F0B-728E-4E5B-811C-2201980B15DD}">
      <dsp:nvSpPr>
        <dsp:cNvPr id="0" name=""/>
        <dsp:cNvSpPr/>
      </dsp:nvSpPr>
      <dsp:spPr>
        <a:xfrm>
          <a:off x="479347" y="2617864"/>
          <a:ext cx="9426652" cy="10702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3.Focus on responsive and theme - based design.</a:t>
          </a:r>
          <a:endParaRPr lang="en-IN" sz="2800" kern="1200" dirty="0"/>
        </a:p>
      </dsp:txBody>
      <dsp:txXfrm>
        <a:off x="531590" y="2670107"/>
        <a:ext cx="9322166" cy="9657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E4C395-46DF-40AC-BCC6-E83BAF1E9239}">
      <dsp:nvSpPr>
        <dsp:cNvPr id="0" name=""/>
        <dsp:cNvSpPr/>
      </dsp:nvSpPr>
      <dsp:spPr>
        <a:xfrm>
          <a:off x="0" y="2212"/>
          <a:ext cx="13487400" cy="14602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 Created </a:t>
          </a:r>
          <a:r>
            <a:rPr lang="en-US" sz="3000" b="1" kern="1200" dirty="0"/>
            <a:t>CRUD operations</a:t>
          </a:r>
          <a:r>
            <a:rPr lang="en-US" sz="3000" kern="1200" dirty="0"/>
            <a:t> (Create, Read, Update, Delete)</a:t>
          </a:r>
          <a:r>
            <a:rPr lang="en-US" sz="3000" kern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 operations in Admin Panel.</a:t>
          </a:r>
          <a:endParaRPr lang="en-IN" sz="3000" kern="1200" dirty="0"/>
        </a:p>
      </dsp:txBody>
      <dsp:txXfrm>
        <a:off x="0" y="2212"/>
        <a:ext cx="13487400" cy="1460274"/>
      </dsp:txXfrm>
    </dsp:sp>
    <dsp:sp modelId="{D98A7D30-8AD0-4EC0-B63B-69529D69ECEA}">
      <dsp:nvSpPr>
        <dsp:cNvPr id="0" name=""/>
        <dsp:cNvSpPr/>
      </dsp:nvSpPr>
      <dsp:spPr>
        <a:xfrm>
          <a:off x="0" y="1499895"/>
          <a:ext cx="13487400" cy="14602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13335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   Designed web pages using only HTML and CSS.</a:t>
          </a:r>
        </a:p>
      </dsp:txBody>
      <dsp:txXfrm>
        <a:off x="0" y="1499895"/>
        <a:ext cx="13487400" cy="1460274"/>
      </dsp:txXfrm>
    </dsp:sp>
    <dsp:sp modelId="{484F13E5-30EB-40A1-802C-0AC7F27B8038}">
      <dsp:nvSpPr>
        <dsp:cNvPr id="0" name=""/>
        <dsp:cNvSpPr/>
      </dsp:nvSpPr>
      <dsp:spPr>
        <a:xfrm>
          <a:off x="0" y="3071000"/>
          <a:ext cx="13487400" cy="14602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13335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rPr>
            <a:t>   Ensured clean and responsive layouts.</a:t>
          </a:r>
        </a:p>
      </dsp:txBody>
      <dsp:txXfrm>
        <a:off x="0" y="3071000"/>
        <a:ext cx="13487400" cy="1460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3D1B1-4A09-40F1-9488-E0CBAF04FD2B}" type="datetimeFigureOut">
              <a:rPr lang="en-IN" smtClean="0"/>
              <a:t>20-09-2025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336C3-B880-4396-8FBE-EAAAE8FF0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1855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svg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.jpeg"/><Relationship Id="rId4" Type="http://schemas.openxmlformats.org/officeDocument/2006/relationships/image" Target="../media/image5.svg"/><Relationship Id="rId9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5.svg"/><Relationship Id="rId7" Type="http://schemas.openxmlformats.org/officeDocument/2006/relationships/diagramData" Target="../diagrams/data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11" Type="http://schemas.microsoft.com/office/2007/relationships/diagramDrawing" Target="../diagrams/drawing2.xml"/><Relationship Id="rId5" Type="http://schemas.openxmlformats.org/officeDocument/2006/relationships/image" Target="../media/image3.svg"/><Relationship Id="rId10" Type="http://schemas.openxmlformats.org/officeDocument/2006/relationships/diagramColors" Target="../diagrams/colors2.xm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4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49236" y="1962376"/>
            <a:ext cx="3086100" cy="3143250"/>
            <a:chOff x="0" y="0"/>
            <a:chExt cx="4114800" cy="4191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14800" cy="4191000"/>
            </a:xfrm>
            <a:custGeom>
              <a:avLst/>
              <a:gdLst/>
              <a:ahLst/>
              <a:cxnLst/>
              <a:rect l="l" t="t" r="r" b="b"/>
              <a:pathLst>
                <a:path w="4114800" h="4191000">
                  <a:moveTo>
                    <a:pt x="0" y="0"/>
                  </a:moveTo>
                  <a:lnTo>
                    <a:pt x="4114800" y="0"/>
                  </a:lnTo>
                  <a:lnTo>
                    <a:pt x="4114800" y="4191000"/>
                  </a:lnTo>
                  <a:lnTo>
                    <a:pt x="0" y="419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0" r="-130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4926786" y="375359"/>
            <a:ext cx="7731000" cy="109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2676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 INDUSTRIAL TRAINING PRESENTATION ON “</a:t>
            </a:r>
            <a:r>
              <a:rPr lang="en-US" sz="2676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WEB DEVELOPMENT PROJECT</a:t>
            </a:r>
            <a:r>
              <a:rPr lang="en-US" sz="2676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30263" y="5372100"/>
            <a:ext cx="11627475" cy="11160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40"/>
              </a:lnSpc>
            </a:pP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Department Of Computer Science and Engineering                                           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RAJASTHAN TECHNICAL UNIVERSITY, KOTA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944600" y="6744269"/>
            <a:ext cx="2743200" cy="1295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39"/>
              </a:lnSpc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SUBMITTED TO -</a:t>
            </a:r>
          </a:p>
          <a:p>
            <a:pPr algn="l">
              <a:lnSpc>
                <a:spcPts val="6219"/>
              </a:lnSpc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Ms. RITU TIWARI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9200" y="6362700"/>
            <a:ext cx="3200400" cy="5160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60"/>
              </a:lnSpc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SUBMITTED BY-</a:t>
            </a:r>
          </a:p>
          <a:p>
            <a:pPr algn="l">
              <a:lnSpc>
                <a:spcPts val="5060"/>
              </a:lnSpc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Name : BHARAT </a:t>
            </a:r>
          </a:p>
          <a:p>
            <a:pPr algn="l">
              <a:lnSpc>
                <a:spcPts val="5060"/>
              </a:lnSpc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Roll No. : 24EUCCS023     College Roll No. : 24/137           Batch : A-2    </a:t>
            </a:r>
          </a:p>
          <a:p>
            <a:pPr algn="l">
              <a:lnSpc>
                <a:spcPts val="5060"/>
              </a:lnSpc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Year/Sem 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 panose="05000000000000000000" pitchFamily="2" charset="2"/>
              </a:rPr>
              <a:t>: 2</a:t>
            </a:r>
            <a:r>
              <a:rPr lang="en-US" sz="2400" baseline="30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 panose="05000000000000000000" pitchFamily="2" charset="2"/>
              </a:rPr>
              <a:t>nd</a:t>
            </a: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 panose="05000000000000000000" pitchFamily="2" charset="2"/>
              </a:rPr>
              <a:t> / 3</a:t>
            </a:r>
            <a:r>
              <a:rPr lang="en-US" sz="2400" baseline="30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 panose="05000000000000000000" pitchFamily="2" charset="2"/>
              </a:rPr>
              <a:t>rd</a:t>
            </a:r>
            <a:endParaRPr lang="en-US" sz="24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Wingdings" panose="05000000000000000000" pitchFamily="2" charset="2"/>
            </a:endParaRPr>
          </a:p>
          <a:p>
            <a:pPr algn="l">
              <a:lnSpc>
                <a:spcPts val="5060"/>
              </a:lnSpc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</a:t>
            </a:r>
          </a:p>
          <a:p>
            <a:pPr algn="l">
              <a:lnSpc>
                <a:spcPts val="5061"/>
              </a:lnSpc>
            </a:pPr>
            <a:endParaRPr lang="en-US" sz="3045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CDAF03AB-6F1C-6757-52A4-79C9C8742B09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8A1A824B-CC07-2176-79B0-318B7ED0E05F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03DDBB5C-43F9-8811-CBC7-0BBB5C991EA0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76" b="-776"/>
              </a:stretch>
            </a:blipFill>
          </p:spPr>
        </p:sp>
      </p:grpSp>
      <p:sp>
        <p:nvSpPr>
          <p:cNvPr id="5" name="Freeform 6">
            <a:extLst>
              <a:ext uri="{FF2B5EF4-FFF2-40B4-BE49-F238E27FC236}">
                <a16:creationId xmlns:a16="http://schemas.microsoft.com/office/drawing/2014/main" id="{EEB0CEAE-C947-F91D-A154-5B465F5C488E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F9B4F2-EC1A-3F1B-A6DB-CB010415ADAD}"/>
              </a:ext>
            </a:extLst>
          </p:cNvPr>
          <p:cNvSpPr txBox="1"/>
          <p:nvPr/>
        </p:nvSpPr>
        <p:spPr>
          <a:xfrm>
            <a:off x="6972300" y="1267341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Contents</a:t>
            </a:r>
            <a:endParaRPr lang="en-IN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D0B414-0A84-B7FF-C77F-A6AF4EED9DB5}"/>
              </a:ext>
            </a:extLst>
          </p:cNvPr>
          <p:cNvSpPr txBox="1"/>
          <p:nvPr/>
        </p:nvSpPr>
        <p:spPr>
          <a:xfrm>
            <a:off x="1359876" y="2630244"/>
            <a:ext cx="11517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of “BOOKSOPEDIA” Web Development  Project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A7FF5B-D1BB-8B0C-DACD-9A826A237331}"/>
              </a:ext>
            </a:extLst>
          </p:cNvPr>
          <p:cNvSpPr txBox="1"/>
          <p:nvPr/>
        </p:nvSpPr>
        <p:spPr>
          <a:xfrm>
            <a:off x="1371599" y="3445230"/>
            <a:ext cx="10439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Objective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3E28EC-B00E-F0C6-553C-F7329145E59A}"/>
              </a:ext>
            </a:extLst>
          </p:cNvPr>
          <p:cNvSpPr txBox="1"/>
          <p:nvPr/>
        </p:nvSpPr>
        <p:spPr>
          <a:xfrm>
            <a:off x="1371600" y="4234315"/>
            <a:ext cx="1021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Tools &amp; Technologies Used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2EAD59-9C7A-8BE7-0A7E-4E7EE8A1EC69}"/>
              </a:ext>
            </a:extLst>
          </p:cNvPr>
          <p:cNvSpPr txBox="1"/>
          <p:nvPr/>
        </p:nvSpPr>
        <p:spPr>
          <a:xfrm>
            <a:off x="1359876" y="4987374"/>
            <a:ext cx="12127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 Dive in Hyper Text Markup Language &amp; Cascading Style Sheets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0D7911-D8D2-EC69-C5B7-AE1ABFE89E53}"/>
              </a:ext>
            </a:extLst>
          </p:cNvPr>
          <p:cNvSpPr txBox="1"/>
          <p:nvPr/>
        </p:nvSpPr>
        <p:spPr>
          <a:xfrm>
            <a:off x="1359876" y="6441240"/>
            <a:ext cx="10222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E58A516-4158-85D1-646A-2F09EEBDB7CE}"/>
              </a:ext>
            </a:extLst>
          </p:cNvPr>
          <p:cNvSpPr/>
          <p:nvPr/>
        </p:nvSpPr>
        <p:spPr>
          <a:xfrm>
            <a:off x="685800" y="3638606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7BBD7612-D419-3161-8DD2-78550BA89F3B}"/>
              </a:ext>
            </a:extLst>
          </p:cNvPr>
          <p:cNvSpPr/>
          <p:nvPr/>
        </p:nvSpPr>
        <p:spPr>
          <a:xfrm>
            <a:off x="685800" y="4420541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AD692055-A8D7-9191-B2B7-A75B4B466896}"/>
              </a:ext>
            </a:extLst>
          </p:cNvPr>
          <p:cNvSpPr/>
          <p:nvPr/>
        </p:nvSpPr>
        <p:spPr>
          <a:xfrm>
            <a:off x="685800" y="518075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B566710-37E4-E302-72E5-9D1704DB2160}"/>
              </a:ext>
            </a:extLst>
          </p:cNvPr>
          <p:cNvSpPr/>
          <p:nvPr/>
        </p:nvSpPr>
        <p:spPr>
          <a:xfrm>
            <a:off x="685800" y="5938829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F113B80-9B31-005A-920F-34C51467FBA2}"/>
              </a:ext>
            </a:extLst>
          </p:cNvPr>
          <p:cNvSpPr/>
          <p:nvPr/>
        </p:nvSpPr>
        <p:spPr>
          <a:xfrm>
            <a:off x="679938" y="664724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0391E90-89E1-86BF-F68A-241D0952E52D}"/>
              </a:ext>
            </a:extLst>
          </p:cNvPr>
          <p:cNvSpPr/>
          <p:nvPr/>
        </p:nvSpPr>
        <p:spPr>
          <a:xfrm>
            <a:off x="685800" y="2838119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2C056D-FFE4-0F84-FB06-0EA2E8DA0C3F}"/>
              </a:ext>
            </a:extLst>
          </p:cNvPr>
          <p:cNvSpPr txBox="1"/>
          <p:nvPr/>
        </p:nvSpPr>
        <p:spPr>
          <a:xfrm>
            <a:off x="17889411" y="9771747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E78ECB-3DB6-B271-CD9B-4217F14D3EDC}"/>
              </a:ext>
            </a:extLst>
          </p:cNvPr>
          <p:cNvSpPr txBox="1"/>
          <p:nvPr/>
        </p:nvSpPr>
        <p:spPr>
          <a:xfrm>
            <a:off x="1359877" y="5738359"/>
            <a:ext cx="9955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 Panel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C11793-13B9-3A58-D8AE-A8B81E5E398A}"/>
              </a:ext>
            </a:extLst>
          </p:cNvPr>
          <p:cNvSpPr txBox="1"/>
          <p:nvPr/>
        </p:nvSpPr>
        <p:spPr>
          <a:xfrm>
            <a:off x="1315915" y="7144121"/>
            <a:ext cx="9999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Scopes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399370BC-8619-34D0-DB7E-31ECB8DB2EE5}"/>
              </a:ext>
            </a:extLst>
          </p:cNvPr>
          <p:cNvSpPr/>
          <p:nvPr/>
        </p:nvSpPr>
        <p:spPr>
          <a:xfrm>
            <a:off x="679938" y="7374843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FE16CD-FD0D-9AE4-07F9-DD6352005162}"/>
              </a:ext>
            </a:extLst>
          </p:cNvPr>
          <p:cNvSpPr txBox="1"/>
          <p:nvPr/>
        </p:nvSpPr>
        <p:spPr>
          <a:xfrm>
            <a:off x="1315914" y="7855082"/>
            <a:ext cx="10495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181ABC12-3E0B-3991-184B-4B737826B2C1}"/>
              </a:ext>
            </a:extLst>
          </p:cNvPr>
          <p:cNvSpPr/>
          <p:nvPr/>
        </p:nvSpPr>
        <p:spPr>
          <a:xfrm>
            <a:off x="679938" y="8067942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4975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210045" y="4717459"/>
            <a:ext cx="9867903" cy="702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9600" b="1" spc="214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BOOKSOPEDIA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84F0FD-741C-B07F-C983-C25775C2A095}"/>
              </a:ext>
            </a:extLst>
          </p:cNvPr>
          <p:cNvSpPr txBox="1"/>
          <p:nvPr/>
        </p:nvSpPr>
        <p:spPr>
          <a:xfrm>
            <a:off x="16535400" y="61341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IN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E402CB2-D66F-EEAA-5AAC-7B4624E45185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4A21E45B-A5D2-055D-B7BD-76CB54875AE9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02E437DB-767A-E48B-D924-4E020899E85E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76" b="-776"/>
              </a:stretch>
            </a:blipFill>
          </p:spPr>
        </p:sp>
      </p:grpSp>
      <p:sp>
        <p:nvSpPr>
          <p:cNvPr id="2" name="Freeform 6">
            <a:extLst>
              <a:ext uri="{FF2B5EF4-FFF2-40B4-BE49-F238E27FC236}">
                <a16:creationId xmlns:a16="http://schemas.microsoft.com/office/drawing/2014/main" id="{9B22DD5B-9939-5779-6C92-AF47DD09D4FA}"/>
              </a:ext>
            </a:extLst>
          </p:cNvPr>
          <p:cNvSpPr/>
          <p:nvPr/>
        </p:nvSpPr>
        <p:spPr>
          <a:xfrm>
            <a:off x="0" y="9611172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BA70B8-ECE5-3F84-E5B5-20C96DA8D9F9}"/>
              </a:ext>
            </a:extLst>
          </p:cNvPr>
          <p:cNvSpPr txBox="1"/>
          <p:nvPr/>
        </p:nvSpPr>
        <p:spPr>
          <a:xfrm>
            <a:off x="17830800" y="9757093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496398" y="1166181"/>
            <a:ext cx="9295801" cy="1026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38"/>
              </a:lnSpc>
            </a:pPr>
            <a:r>
              <a:rPr lang="en-US" sz="4800" b="1" dirty="0">
                <a:latin typeface="Times New Roman Bold"/>
                <a:ea typeface="Times New Roman Bold"/>
                <a:cs typeface="Times New Roman Bold"/>
                <a:sym typeface="Times New Roman Bold"/>
              </a:rPr>
              <a:t>What</a:t>
            </a:r>
            <a:r>
              <a:rPr lang="en-US" sz="4800" b="1" dirty="0">
                <a:solidFill>
                  <a:srgbClr val="FD62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4800" b="1" dirty="0">
                <a:latin typeface="Times New Roman Bold"/>
                <a:ea typeface="Times New Roman Bold"/>
                <a:cs typeface="Times New Roman Bold"/>
                <a:sym typeface="Times New Roman Bold"/>
              </a:rPr>
              <a:t>is</a:t>
            </a:r>
            <a:r>
              <a:rPr lang="en-US" sz="4800" b="1" dirty="0">
                <a:solidFill>
                  <a:srgbClr val="FD62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4800" b="1" dirty="0">
                <a:latin typeface="Times New Roman Bold"/>
                <a:ea typeface="Times New Roman Bold"/>
                <a:cs typeface="Times New Roman Bold"/>
                <a:sym typeface="Times New Roman Bold"/>
              </a:rPr>
              <a:t>BOOKSOPEDIA?</a:t>
            </a: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C8D1AC0-9255-C69E-AC89-19F26727BD40}"/>
              </a:ext>
            </a:extLst>
          </p:cNvPr>
          <p:cNvSpPr/>
          <p:nvPr/>
        </p:nvSpPr>
        <p:spPr>
          <a:xfrm>
            <a:off x="0" y="9563100"/>
            <a:ext cx="18287996" cy="7373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19200" y="3125414"/>
            <a:ext cx="9753600" cy="952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17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Online platform for theme-based book selling.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9200" y="4463771"/>
            <a:ext cx="9677400" cy="952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17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Helps users explore and buy books easily.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9200" y="5802128"/>
            <a:ext cx="9753600" cy="952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17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Designed with a user-friendly interface.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3F803F-470F-B1D3-B432-704F2712FE4C}"/>
              </a:ext>
            </a:extLst>
          </p:cNvPr>
          <p:cNvSpPr txBox="1"/>
          <p:nvPr/>
        </p:nvSpPr>
        <p:spPr>
          <a:xfrm>
            <a:off x="17792693" y="975788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IN" dirty="0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CA10D95D-D717-B715-F206-99F036D1BFDA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0" name="Group 7">
            <a:extLst>
              <a:ext uri="{FF2B5EF4-FFF2-40B4-BE49-F238E27FC236}">
                <a16:creationId xmlns:a16="http://schemas.microsoft.com/office/drawing/2014/main" id="{28920F00-F4B3-23DC-5F6E-0955548F47C7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12AD831-4146-6CB5-CF8C-697F7ECED421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76" b="-776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2649200" y="4727044"/>
            <a:ext cx="3124200" cy="565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83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89131" y="1036223"/>
            <a:ext cx="4709739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288"/>
              </a:lnSpc>
            </a:pPr>
            <a:r>
              <a:rPr lang="en-US" sz="4800" b="1" dirty="0">
                <a:solidFill>
                  <a:srgbClr val="1A171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Project Objective</a:t>
            </a: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05F8CDD8-9A7C-1D66-1EDE-3FDC3D433C9A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9066F2-82CB-1F72-9D30-CA719B2E43DF}"/>
              </a:ext>
            </a:extLst>
          </p:cNvPr>
          <p:cNvSpPr txBox="1"/>
          <p:nvPr/>
        </p:nvSpPr>
        <p:spPr>
          <a:xfrm>
            <a:off x="17830800" y="9771747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IN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35C4305-7604-4CA8-F5F3-347EA39CF2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7083131"/>
              </p:ext>
            </p:extLst>
          </p:nvPr>
        </p:nvGraphicFramePr>
        <p:xfrm>
          <a:off x="1447800" y="3168238"/>
          <a:ext cx="9906000" cy="3950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Freeform 4">
            <a:extLst>
              <a:ext uri="{FF2B5EF4-FFF2-40B4-BE49-F238E27FC236}">
                <a16:creationId xmlns:a16="http://schemas.microsoft.com/office/drawing/2014/main" id="{19E809AF-BC4F-39B0-6B79-482E15941978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7DB63132-9DCC-1C2C-8D36-FBB392C39F44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D202C930-CD80-B807-4B04-7D5F31F557C8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776" b="-776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200" y="2984260"/>
            <a:ext cx="1036320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2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 Hyper Text Markup Language –Structure of webpages</a:t>
            </a: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5143" y="5262530"/>
            <a:ext cx="7497587" cy="955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65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 Visual Studio Code – Development editor.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5143" y="6504630"/>
            <a:ext cx="7036918" cy="973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65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 Web Browser – Testing and previewing.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5142" y="4341678"/>
            <a:ext cx="8995657" cy="555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5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Cascading Style Sheets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Styling and layout.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10200" y="1116942"/>
            <a:ext cx="7467600" cy="10567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339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Tools and Technologies Used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4C82313-26E7-BA93-6A35-FA34C4EE8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1733" y="2726859"/>
            <a:ext cx="1066801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6">
            <a:extLst>
              <a:ext uri="{FF2B5EF4-FFF2-40B4-BE49-F238E27FC236}">
                <a16:creationId xmlns:a16="http://schemas.microsoft.com/office/drawing/2014/main" id="{6A0F3580-FA52-2573-E365-EF70E307C2ED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203" b="-203"/>
            </a:stretch>
          </a:blipFill>
        </p:spPr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0C6504E-567D-4588-E7A8-AC1A739A0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6663" y="4053356"/>
            <a:ext cx="801871" cy="113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0B258A-6DE6-7BC2-9BE2-3ED2D57FF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6662" y="5435123"/>
            <a:ext cx="801871" cy="85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Microsoft Unveils the New Logo for Its Edge Browser - Business Insider">
            <a:extLst>
              <a:ext uri="{FF2B5EF4-FFF2-40B4-BE49-F238E27FC236}">
                <a16:creationId xmlns:a16="http://schemas.microsoft.com/office/drawing/2014/main" id="{53B8DBC8-1DE4-E09F-DD2A-C501D0F7C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8658" y="6504630"/>
            <a:ext cx="1297877" cy="97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0E83442-76E5-6CEA-DF9D-BF5647BB84F6}"/>
              </a:ext>
            </a:extLst>
          </p:cNvPr>
          <p:cNvSpPr txBox="1"/>
          <p:nvPr/>
        </p:nvSpPr>
        <p:spPr>
          <a:xfrm>
            <a:off x="17794705" y="978149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IN" dirty="0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FA89D695-1157-08FF-1E4C-E57689B4818B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EFCBBA42-FD8B-A9C2-1940-7DD8F55EA075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770CB31-DC11-6861-AB28-22C5960C6CDE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776" b="-776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AAC5FE73-3DDC-3065-7C97-56AE257DA2FA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7" name="TextBox 7"/>
          <p:cNvSpPr txBox="1"/>
          <p:nvPr/>
        </p:nvSpPr>
        <p:spPr>
          <a:xfrm>
            <a:off x="7486646" y="1038235"/>
            <a:ext cx="3314703" cy="1047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87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Framework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96E09E-47C9-2610-8146-7FE99E819629}"/>
              </a:ext>
            </a:extLst>
          </p:cNvPr>
          <p:cNvSpPr txBox="1"/>
          <p:nvPr/>
        </p:nvSpPr>
        <p:spPr>
          <a:xfrm>
            <a:off x="17754598" y="982013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IN" dirty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C6DFDF58-AE81-6C83-D8D6-AEF609B55388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BE0A23DA-0EE5-D0F2-EE05-D22A5E5E201B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7F15A45-2691-4D05-260D-1B48404BDF28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76" b="-776"/>
              </a:stretch>
            </a:blipFill>
          </p:spPr>
        </p:sp>
      </p:grp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E1576C4E-BCCD-0AE4-34DB-57B28FEAF1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0237138"/>
              </p:ext>
            </p:extLst>
          </p:nvPr>
        </p:nvGraphicFramePr>
        <p:xfrm>
          <a:off x="1676400" y="3053668"/>
          <a:ext cx="13487400" cy="453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500325" y="6495291"/>
            <a:ext cx="8548607" cy="2572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71601" y="1083635"/>
            <a:ext cx="16421100" cy="1029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40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Deep Dive into </a:t>
            </a:r>
            <a:r>
              <a:rPr lang="en-US" sz="4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Hyper Text Markup Language</a:t>
            </a:r>
            <a:endParaRPr lang="en-US" sz="4800" b="1" dirty="0">
              <a:solidFill>
                <a:srgbClr val="00000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09600" y="3449639"/>
            <a:ext cx="7558007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8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•  HTML uses tags to structure a page.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9200" y="5204029"/>
            <a:ext cx="4277867" cy="5938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18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8939F23B-C904-2320-FC43-9FD3974DAB33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57200" y="2675416"/>
            <a:ext cx="16421100" cy="555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  It is a markup language used to structure web pages and content for display in a web browser.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9EF361-1214-4281-C44A-34783A7F43E9}"/>
              </a:ext>
            </a:extLst>
          </p:cNvPr>
          <p:cNvSpPr txBox="1"/>
          <p:nvPr/>
        </p:nvSpPr>
        <p:spPr>
          <a:xfrm>
            <a:off x="17792700" y="979197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endParaRPr lang="en-IN" dirty="0"/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FCE6CF35-A71E-3BB6-EA08-8D45A092DB71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7" name="Group 7">
            <a:extLst>
              <a:ext uri="{FF2B5EF4-FFF2-40B4-BE49-F238E27FC236}">
                <a16:creationId xmlns:a16="http://schemas.microsoft.com/office/drawing/2014/main" id="{FFDAACD3-B206-41DE-3400-D0C1623F66A1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FFAD40C7-4ADC-76E4-081F-969F538B4C9B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76" b="-776"/>
              </a:stretch>
            </a:blipFill>
          </p:spPr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203E218-1A5A-77C6-2BB8-600C3816244B}"/>
              </a:ext>
            </a:extLst>
          </p:cNvPr>
          <p:cNvSpPr txBox="1"/>
          <p:nvPr/>
        </p:nvSpPr>
        <p:spPr>
          <a:xfrm>
            <a:off x="1676400" y="4436604"/>
            <a:ext cx="99822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many tags and elements used in HTML:</a:t>
            </a:r>
          </a:p>
          <a:p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&lt;h1&gt;  to  &lt;h6&gt;           →                Headings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&lt;p&gt;                            →                 Paragraph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&lt;a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="..."&gt;             →                Hyperlink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="..." alt="..."&gt; →            Image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&lt;ul&gt;, &lt;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&gt;, &lt;li&gt;          →                Lists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&lt;table&gt;, &lt;tr&gt;, &lt;td&gt;     →                Tables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&lt;div&gt; &amp; &lt;span&gt;         →                Grouping content</a:t>
            </a:r>
          </a:p>
          <a:p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>
            <a:extLst>
              <a:ext uri="{FF2B5EF4-FFF2-40B4-BE49-F238E27FC236}">
                <a16:creationId xmlns:a16="http://schemas.microsoft.com/office/drawing/2014/main" id="{9BB91D48-8C9D-70A8-A24B-0C0294E2CC42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12E3815C-0310-E7B4-F094-C9AD4120E447}"/>
              </a:ext>
            </a:extLst>
          </p:cNvPr>
          <p:cNvSpPr txBox="1"/>
          <p:nvPr/>
        </p:nvSpPr>
        <p:spPr>
          <a:xfrm>
            <a:off x="1599446" y="5833102"/>
            <a:ext cx="407232" cy="981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5"/>
              </a:lnSpc>
            </a:pP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pic>
        <p:nvPicPr>
          <p:cNvPr id="3074" name="Picture 2" descr="HTML Tree Structure and Elements | MM Marketing Mind">
            <a:extLst>
              <a:ext uri="{FF2B5EF4-FFF2-40B4-BE49-F238E27FC236}">
                <a16:creationId xmlns:a16="http://schemas.microsoft.com/office/drawing/2014/main" id="{FF91224C-9CD7-97D8-60EF-B425208F1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180" y="2668548"/>
            <a:ext cx="10081636" cy="535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2A3F7D-0FCB-EC19-C3FB-66AF15AE65DE}"/>
              </a:ext>
            </a:extLst>
          </p:cNvPr>
          <p:cNvSpPr txBox="1"/>
          <p:nvPr/>
        </p:nvSpPr>
        <p:spPr>
          <a:xfrm>
            <a:off x="17806737" y="975788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endParaRPr lang="en-IN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76AEF1E9-9F54-2BD0-D1B2-33A0BFFE6AE9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29E87C61-8277-6077-B5DC-C021763977BF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4F88B47-8069-2A8C-9A50-712EBE2A348D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776" b="-776"/>
              </a:stretch>
            </a:blipFill>
          </p:spPr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FC1857C-EDB4-3381-3B39-890E77719B97}"/>
              </a:ext>
            </a:extLst>
          </p:cNvPr>
          <p:cNvSpPr txBox="1"/>
          <p:nvPr/>
        </p:nvSpPr>
        <p:spPr>
          <a:xfrm>
            <a:off x="5905498" y="1329035"/>
            <a:ext cx="8648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 Elements &amp;Tags</a:t>
            </a: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9D690B-9976-D835-CFE5-B2DF5289F7E7}"/>
              </a:ext>
            </a:extLst>
          </p:cNvPr>
          <p:cNvSpPr txBox="1"/>
          <p:nvPr/>
        </p:nvSpPr>
        <p:spPr>
          <a:xfrm>
            <a:off x="7124698" y="8528538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HTML Elements &amp;Tags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43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125342D6-CDE5-3696-00C4-BA9C6E901F92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705985" y="924918"/>
            <a:ext cx="6876031" cy="1133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139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Semantic Elements &amp; lists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35B4B1-3FEE-7A25-4611-CFE26B7D77E1}"/>
              </a:ext>
            </a:extLst>
          </p:cNvPr>
          <p:cNvSpPr txBox="1"/>
          <p:nvPr/>
        </p:nvSpPr>
        <p:spPr>
          <a:xfrm>
            <a:off x="17907000" y="9771747"/>
            <a:ext cx="533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  <a:endParaRPr lang="en-IN" dirty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E422B0E3-7590-2EC0-5988-9382D703B456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05774394-0BD6-FB5A-4B69-5D06BD0400EE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2A553BCA-D20D-F578-5BF2-E2AA3CB2B74E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76" b="-776"/>
              </a:stretch>
            </a:blipFill>
          </p:spPr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CA71D19-5387-8C05-AE22-F42114EC5B1E}"/>
              </a:ext>
            </a:extLst>
          </p:cNvPr>
          <p:cNvSpPr txBox="1"/>
          <p:nvPr/>
        </p:nvSpPr>
        <p:spPr>
          <a:xfrm>
            <a:off x="1435151" y="2071207"/>
            <a:ext cx="9677400" cy="3892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 Semantic Elements:-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Makes HTML code more meaningful.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Improves SEO (Search Engine Optimization).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Enhances accessibility for screen readers.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Easier for developers to read and maintain code.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0C922D-01BC-3F3A-1C76-9BC29238EA60}"/>
              </a:ext>
            </a:extLst>
          </p:cNvPr>
          <p:cNvSpPr txBox="1"/>
          <p:nvPr/>
        </p:nvSpPr>
        <p:spPr>
          <a:xfrm>
            <a:off x="1411088" y="5132723"/>
            <a:ext cx="8710863" cy="5185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Types of Lists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Ordered List (&lt;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&gt;)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Items are numbered automatically.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Steps, Rankings.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Unordered List (&lt;ul&gt;)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Items are marked with bullets.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Features, Points.</a:t>
            </a:r>
          </a:p>
          <a:p>
            <a:pPr>
              <a:lnSpc>
                <a:spcPct val="150000"/>
              </a:lnSpc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A computer code with text&#10;&#10;AI-generated content may be incorrect.">
            <a:extLst>
              <a:ext uri="{FF2B5EF4-FFF2-40B4-BE49-F238E27FC236}">
                <a16:creationId xmlns:a16="http://schemas.microsoft.com/office/drawing/2014/main" id="{3F8F24A5-6383-F20B-C557-529B55A8CDA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2729" y="3771900"/>
            <a:ext cx="7894271" cy="4648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1FA328-731B-C110-269A-A7C2FC31FBE7}"/>
              </a:ext>
            </a:extLst>
          </p:cNvPr>
          <p:cNvSpPr txBox="1"/>
          <p:nvPr/>
        </p:nvSpPr>
        <p:spPr>
          <a:xfrm>
            <a:off x="9990337" y="2725411"/>
            <a:ext cx="6087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lists: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A1BF81-530F-C04D-F8EE-0FB2A7DC9999}"/>
              </a:ext>
            </a:extLst>
          </p:cNvPr>
          <p:cNvSpPr txBox="1"/>
          <p:nvPr/>
        </p:nvSpPr>
        <p:spPr>
          <a:xfrm>
            <a:off x="12582016" y="8818831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Fig. Lists Structure</a:t>
            </a:r>
            <a:endParaRPr lang="en-IN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72FCCEDA-C5DF-4030-7ED5-8348FCDF4A13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pic>
        <p:nvPicPr>
          <p:cNvPr id="2" name="Picture 2" descr="HTML Semantic Elements with Examples - Dot Net Tutorials">
            <a:extLst>
              <a:ext uri="{FF2B5EF4-FFF2-40B4-BE49-F238E27FC236}">
                <a16:creationId xmlns:a16="http://schemas.microsoft.com/office/drawing/2014/main" id="{BD6F37BD-A0C7-9505-134F-860D9FF73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304" y="2221154"/>
            <a:ext cx="9909896" cy="603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eeform 4">
            <a:extLst>
              <a:ext uri="{FF2B5EF4-FFF2-40B4-BE49-F238E27FC236}">
                <a16:creationId xmlns:a16="http://schemas.microsoft.com/office/drawing/2014/main" id="{BFEDC1E1-32B4-B471-BD46-50E0CA972D28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F4BB2255-AA47-77A3-FA76-60C8F5DC2420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1344828F-2933-5D11-3305-00898F2E893E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776" b="-776"/>
              </a:stretch>
            </a:blipFill>
          </p:spPr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D7AA00E-7BC5-9C57-E0E4-94C6EB1D04C2}"/>
              </a:ext>
            </a:extLst>
          </p:cNvPr>
          <p:cNvSpPr txBox="1"/>
          <p:nvPr/>
        </p:nvSpPr>
        <p:spPr>
          <a:xfrm>
            <a:off x="6553200" y="1249974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Semantic Elements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B9F489-94FA-301C-4DD6-32DF2231040B}"/>
              </a:ext>
            </a:extLst>
          </p:cNvPr>
          <p:cNvSpPr txBox="1"/>
          <p:nvPr/>
        </p:nvSpPr>
        <p:spPr>
          <a:xfrm>
            <a:off x="17693053" y="977174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706F0E-DFB3-0DF0-2F26-031731622EAF}"/>
              </a:ext>
            </a:extLst>
          </p:cNvPr>
          <p:cNvSpPr txBox="1"/>
          <p:nvPr/>
        </p:nvSpPr>
        <p:spPr>
          <a:xfrm>
            <a:off x="7696200" y="8728179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Semantic Elements Setup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033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32071" y="4108653"/>
            <a:ext cx="9054929" cy="565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6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3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90600" y="2503259"/>
            <a:ext cx="6584753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61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2B0FC968-3B5B-F3BA-95C3-F06D01E31357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14800" y="973273"/>
            <a:ext cx="12573000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103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Deep Dive into </a:t>
            </a:r>
            <a:r>
              <a:rPr lang="en-I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Cascading Style Sheets</a:t>
            </a:r>
            <a:endParaRPr lang="en-US" sz="4800" b="1" dirty="0">
              <a:solidFill>
                <a:srgbClr val="000000"/>
              </a:solidFill>
              <a:latin typeface="Times New Roman" panose="02020603050405020304" pitchFamily="18" charset="0"/>
              <a:ea typeface="Times New Roman Bold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28A9A8-AE35-664E-5449-0328DCF1EDCA}"/>
              </a:ext>
            </a:extLst>
          </p:cNvPr>
          <p:cNvSpPr txBox="1"/>
          <p:nvPr/>
        </p:nvSpPr>
        <p:spPr>
          <a:xfrm>
            <a:off x="17792696" y="9758613"/>
            <a:ext cx="4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  <a:endParaRPr lang="en-IN" dirty="0"/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57D6D5A0-AC67-BABC-744C-44E8AB5F0224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B89BC9C0-FAC5-6874-E84A-89B824136442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260357B-245B-448D-43D7-18C62C2201FE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76" b="-776"/>
              </a:stretch>
            </a:blipFill>
          </p:spPr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3F86362-4A66-80A3-39F4-D1D3D7764831}"/>
              </a:ext>
            </a:extLst>
          </p:cNvPr>
          <p:cNvSpPr txBox="1"/>
          <p:nvPr/>
        </p:nvSpPr>
        <p:spPr>
          <a:xfrm>
            <a:off x="1600200" y="2503259"/>
            <a:ext cx="11250096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CSS is the language used to style and design web pages.</a:t>
            </a:r>
          </a:p>
          <a:p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controls colors, fonts, spacing, layouts, animations, and responsiveness.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 = Structure (skeleton)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CSS = Style (clothes/looks)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Types of CSS:--</a:t>
            </a:r>
          </a:p>
          <a:p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Inline CSS → Written inside the HTML element.</a:t>
            </a:r>
          </a:p>
          <a:p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CSS → Written inside &lt;style&gt; tag in HTML head.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CSS → Written in a separate .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file and linked to HTML.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F7118A38-414C-B9D4-266D-445478383BA0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8090A67E-6C8A-5674-8B9D-93C5E62BE845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0743E942-73E1-40CD-01D1-4A651FF96505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E8A91FB6-2E08-57D0-7EF6-50767C8B4B3D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76" b="-776"/>
              </a:stretch>
            </a:blipFill>
          </p:spPr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D89A040-07B6-F6AB-FE27-B6DE10AAB54E}"/>
              </a:ext>
            </a:extLst>
          </p:cNvPr>
          <p:cNvSpPr txBox="1"/>
          <p:nvPr/>
        </p:nvSpPr>
        <p:spPr>
          <a:xfrm>
            <a:off x="1447800" y="2646407"/>
            <a:ext cx="9144000" cy="669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CSS styles HTML using selectors and properties.</a:t>
            </a:r>
            <a:endParaRPr lang="en-IN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D50D80-D0B4-EED0-5520-8DCC79968123}"/>
              </a:ext>
            </a:extLst>
          </p:cNvPr>
          <p:cNvSpPr txBox="1"/>
          <p:nvPr/>
        </p:nvSpPr>
        <p:spPr>
          <a:xfrm>
            <a:off x="1471246" y="7580233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Responsive design using media queries.</a:t>
            </a:r>
            <a:endParaRPr lang="en-IN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EA4AE5-A4A8-63D5-0476-730A2C50B5B0}"/>
              </a:ext>
            </a:extLst>
          </p:cNvPr>
          <p:cNvSpPr txBox="1"/>
          <p:nvPr/>
        </p:nvSpPr>
        <p:spPr>
          <a:xfrm>
            <a:off x="1477108" y="8296714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• Layouts using flexbox, grid.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C39A98-688C-E963-EFF0-D80B7C875D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929" y="2530527"/>
            <a:ext cx="6979794" cy="6036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8633DB-F734-93A5-78C6-1E7B8B3C8635}"/>
              </a:ext>
            </a:extLst>
          </p:cNvPr>
          <p:cNvSpPr txBox="1"/>
          <p:nvPr/>
        </p:nvSpPr>
        <p:spPr>
          <a:xfrm>
            <a:off x="6926872" y="1205814"/>
            <a:ext cx="6408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CSS Selectors</a:t>
            </a: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C904A9-F948-F81B-1C8C-707E2603E96E}"/>
              </a:ext>
            </a:extLst>
          </p:cNvPr>
          <p:cNvSpPr txBox="1"/>
          <p:nvPr/>
        </p:nvSpPr>
        <p:spPr>
          <a:xfrm>
            <a:off x="1676400" y="3407468"/>
            <a:ext cx="7345973" cy="4342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Universal Selector → *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Selector → element (e.g., p, h1)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Selector → .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classname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 Selector → #idname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Selector → selector1, selector2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Selector → A &gt; B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LcPeriod"/>
            </a:pP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D8ED61-341E-7CD6-77FE-A1D4D5065A18}"/>
              </a:ext>
            </a:extLst>
          </p:cNvPr>
          <p:cNvSpPr txBox="1"/>
          <p:nvPr/>
        </p:nvSpPr>
        <p:spPr>
          <a:xfrm>
            <a:off x="17783908" y="977174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DA5158-4207-5D5C-1444-C8B3B008A0C4}"/>
              </a:ext>
            </a:extLst>
          </p:cNvPr>
          <p:cNvSpPr txBox="1"/>
          <p:nvPr/>
        </p:nvSpPr>
        <p:spPr>
          <a:xfrm>
            <a:off x="11582400" y="8678512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Different Types of Selectors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591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7101318" y="992269"/>
            <a:ext cx="4085364" cy="1047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64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CSS Properties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D97664-434E-49F9-16E4-8E242286FFC0}"/>
              </a:ext>
            </a:extLst>
          </p:cNvPr>
          <p:cNvSpPr txBox="1"/>
          <p:nvPr/>
        </p:nvSpPr>
        <p:spPr>
          <a:xfrm>
            <a:off x="1752600" y="7505395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2A18E3-1276-748E-14EB-80F422288576}"/>
              </a:ext>
            </a:extLst>
          </p:cNvPr>
          <p:cNvSpPr txBox="1"/>
          <p:nvPr/>
        </p:nvSpPr>
        <p:spPr>
          <a:xfrm>
            <a:off x="17747680" y="9703089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  <a:endParaRPr lang="en-IN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2F49A5D6-DB0A-058C-EF07-DB673C342C46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9" name="Group 7">
            <a:extLst>
              <a:ext uri="{FF2B5EF4-FFF2-40B4-BE49-F238E27FC236}">
                <a16:creationId xmlns:a16="http://schemas.microsoft.com/office/drawing/2014/main" id="{E81AF52D-F2D8-2ED9-96E3-849E2977BA3D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2B0278C-B1AC-4FF1-D8BC-408AAD73AC6D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76" b="-776"/>
              </a:stretch>
            </a:blipFill>
          </p:spPr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B1D7362-961C-EEC3-ECBF-F420B33439BA}"/>
              </a:ext>
            </a:extLst>
          </p:cNvPr>
          <p:cNvSpPr txBox="1"/>
          <p:nvPr/>
        </p:nvSpPr>
        <p:spPr>
          <a:xfrm>
            <a:off x="8686800" y="462200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75077D-B7A6-7C01-E8A2-08A614AB0364}"/>
              </a:ext>
            </a:extLst>
          </p:cNvPr>
          <p:cNvSpPr txBox="1"/>
          <p:nvPr/>
        </p:nvSpPr>
        <p:spPr>
          <a:xfrm>
            <a:off x="1600200" y="2368531"/>
            <a:ext cx="12039600" cy="6928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Flex Container Properties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display: flex; → Activates Flexbox on a container.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flex-direction → Defines direction of items:</a:t>
            </a:r>
          </a:p>
          <a:p>
            <a:pPr lvl="1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 (default), row-reverse, column, column-reverse.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justify-content → Aligns items horizontally:</a:t>
            </a:r>
          </a:p>
          <a:p>
            <a:pPr lvl="1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flex-start, flex-end,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center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space-between, space-around, space-evenly.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align-items → Aligns items vertically:</a:t>
            </a:r>
          </a:p>
          <a:p>
            <a:pPr lvl="1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flex-start, flex-end,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center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stretch, baseline.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flex-wrap → Controls wrapping:</a:t>
            </a:r>
          </a:p>
          <a:p>
            <a:pPr lvl="1">
              <a:lnSpc>
                <a:spcPct val="150000"/>
              </a:lnSpc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wrap (default), wrap, wrap-reverse.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EB603CF4-9526-100D-06DC-E5205707A4E2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861AA-EB3B-5F3E-D66C-3EC2D2095B28}"/>
              </a:ext>
            </a:extLst>
          </p:cNvPr>
          <p:cNvSpPr txBox="1"/>
          <p:nvPr/>
        </p:nvSpPr>
        <p:spPr>
          <a:xfrm>
            <a:off x="17722361" y="980667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13</a:t>
            </a:r>
            <a:endParaRPr lang="en-IN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6ADFBFDC-B9AA-F63D-5084-F47A7F15F7A6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279AECBE-F854-19ED-0C41-73DB49042A54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2119457C-329D-43AC-FD37-04E2E70F4143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76" b="-776"/>
              </a:stretch>
            </a:blipFill>
          </p:spPr>
        </p:sp>
      </p:grpSp>
      <p:pic>
        <p:nvPicPr>
          <p:cNvPr id="6" name="Picture 5" descr="Flexbox | Uxcel">
            <a:extLst>
              <a:ext uri="{FF2B5EF4-FFF2-40B4-BE49-F238E27FC236}">
                <a16:creationId xmlns:a16="http://schemas.microsoft.com/office/drawing/2014/main" id="{8E72A37C-F869-2CF0-E80A-154D4CB96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946" y="2575941"/>
            <a:ext cx="8741054" cy="54631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AFA371-6D83-CB10-B4FF-8ABC5D65FD20}"/>
              </a:ext>
            </a:extLst>
          </p:cNvPr>
          <p:cNvSpPr txBox="1"/>
          <p:nvPr/>
        </p:nvSpPr>
        <p:spPr>
          <a:xfrm>
            <a:off x="7353300" y="1257300"/>
            <a:ext cx="4686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 box </a:t>
            </a: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6FF5E8F2-8B92-C7AE-490A-D89E2E02EA30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D3C0B2-53B8-C1D8-3F44-69205659F13F}"/>
              </a:ext>
            </a:extLst>
          </p:cNvPr>
          <p:cNvSpPr txBox="1"/>
          <p:nvPr/>
        </p:nvSpPr>
        <p:spPr>
          <a:xfrm>
            <a:off x="17716499" y="977174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14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B75798-9D99-BC5B-56C2-A7F82A82BBDA}"/>
              </a:ext>
            </a:extLst>
          </p:cNvPr>
          <p:cNvSpPr txBox="1"/>
          <p:nvPr/>
        </p:nvSpPr>
        <p:spPr>
          <a:xfrm>
            <a:off x="7543800" y="8647796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Flex Box Setup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471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2797880"/>
            <a:ext cx="8796339" cy="565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84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 Styled forms with padding, borders, hover effects.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8930" y="3398753"/>
            <a:ext cx="5976939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67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 Maintained design consistency</a:t>
            </a: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9212" y="4854959"/>
            <a:ext cx="8739188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8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 Responsive layout for desktop and mobile</a:t>
            </a: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47100" y="1181100"/>
            <a:ext cx="11083500" cy="912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89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Box Model and Media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Queries</a:t>
            </a:r>
            <a:r>
              <a:rPr lang="en-US" sz="48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pic>
        <p:nvPicPr>
          <p:cNvPr id="6146" name="Picture 2" descr="Understanding when to use padding Vs. margin in CSS - FED Mentor">
            <a:extLst>
              <a:ext uri="{FF2B5EF4-FFF2-40B4-BE49-F238E27FC236}">
                <a16:creationId xmlns:a16="http://schemas.microsoft.com/office/drawing/2014/main" id="{D9FE8A35-00B8-9F40-4615-11F3406AF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857500"/>
            <a:ext cx="7350581" cy="582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0D55319-C0F5-B7E6-8865-676C8679D19D}"/>
              </a:ext>
            </a:extLst>
          </p:cNvPr>
          <p:cNvSpPr txBox="1"/>
          <p:nvPr/>
        </p:nvSpPr>
        <p:spPr>
          <a:xfrm>
            <a:off x="17678400" y="970228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13</a:t>
            </a:r>
            <a:endParaRPr lang="en-IN" dirty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16F6DFA5-5732-0E12-4DC4-2B702A8D8DA4}"/>
              </a:ext>
            </a:extLst>
          </p:cNvPr>
          <p:cNvSpPr/>
          <p:nvPr/>
        </p:nvSpPr>
        <p:spPr>
          <a:xfrm>
            <a:off x="4" y="-133505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AE0497E6-1DE2-EC09-DE94-BCEEEE6E7E7B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77899FED-ABB3-6BE9-5175-82B57D61DE63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76" b="-776"/>
              </a:stretch>
            </a:blipFill>
          </p:spPr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2FF49C8-998D-E67E-9AA9-B6EAF0AD9807}"/>
              </a:ext>
            </a:extLst>
          </p:cNvPr>
          <p:cNvSpPr txBox="1"/>
          <p:nvPr/>
        </p:nvSpPr>
        <p:spPr>
          <a:xfrm>
            <a:off x="1262061" y="5524500"/>
            <a:ext cx="9144000" cy="2106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8593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 Add colors and fonts.                                                                                            •  Make pages responsive for all screen sizes.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B603E072-CE57-C48E-CE09-26B25DFB8499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38E20-44DB-1071-A96A-8641A4D9BB36}"/>
              </a:ext>
            </a:extLst>
          </p:cNvPr>
          <p:cNvSpPr txBox="1"/>
          <p:nvPr/>
        </p:nvSpPr>
        <p:spPr>
          <a:xfrm>
            <a:off x="17734084" y="984069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75446-3FA6-D773-A63F-B0A6B19653F1}"/>
              </a:ext>
            </a:extLst>
          </p:cNvPr>
          <p:cNvSpPr txBox="1"/>
          <p:nvPr/>
        </p:nvSpPr>
        <p:spPr>
          <a:xfrm>
            <a:off x="12420600" y="8875067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CSS Box Model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ADFB1A65-0E58-88D9-05C0-5C067203EFEB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9A32B2-24ED-C2D2-4444-9FCE0286E3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312274"/>
            <a:ext cx="8643512" cy="72934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96D05E-A419-8C3A-3764-3B8C0EAD03C8}"/>
              </a:ext>
            </a:extLst>
          </p:cNvPr>
          <p:cNvSpPr txBox="1"/>
          <p:nvPr/>
        </p:nvSpPr>
        <p:spPr>
          <a:xfrm>
            <a:off x="1219200" y="12224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queries :-</a:t>
            </a: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437591-364A-E757-5113-E9811E9B3F4B}"/>
              </a:ext>
            </a:extLst>
          </p:cNvPr>
          <p:cNvSpPr txBox="1"/>
          <p:nvPr/>
        </p:nvSpPr>
        <p:spPr>
          <a:xfrm>
            <a:off x="17754600" y="977174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</a:t>
            </a:r>
            <a:endParaRPr lang="en-IN" dirty="0"/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2C636278-52C5-28F1-083F-6872BF5FB137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2A6E72F8-F8C4-EBAB-81C4-58709ADE0C6C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2282743E-ED6F-A9AC-837F-8529FC597269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776" b="-776"/>
              </a:stretch>
            </a:blipFill>
          </p:spPr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2B90CD1-7DC9-9661-D065-2DFCF23C5C71}"/>
              </a:ext>
            </a:extLst>
          </p:cNvPr>
          <p:cNvSpPr txBox="1"/>
          <p:nvPr/>
        </p:nvSpPr>
        <p:spPr>
          <a:xfrm>
            <a:off x="8077200" y="8852705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Site in Different Screen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482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95600" y="2065398"/>
            <a:ext cx="12649199" cy="6507102"/>
            <a:chOff x="0" y="0"/>
            <a:chExt cx="15670403" cy="12295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670403" cy="12295505"/>
            </a:xfrm>
            <a:prstGeom prst="rect">
              <a:avLst/>
            </a:prstGeom>
            <a:blipFill>
              <a:blip r:embed="rId2" cstate="screen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" name="Freeform 4">
            <a:extLst>
              <a:ext uri="{FF2B5EF4-FFF2-40B4-BE49-F238E27FC236}">
                <a16:creationId xmlns:a16="http://schemas.microsoft.com/office/drawing/2014/main" id="{2750A812-799C-F1DF-FCDE-1AE67D321C81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661D0D52-BAC0-F9C8-3EDC-114AE32E2C3D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12327EE-3D6B-FC09-AE39-E03D01772B99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76" b="-776"/>
              </a:stretch>
            </a:blipFill>
          </p:spPr>
        </p:sp>
      </p:grpSp>
      <p:sp>
        <p:nvSpPr>
          <p:cNvPr id="4" name="Freeform 6">
            <a:extLst>
              <a:ext uri="{FF2B5EF4-FFF2-40B4-BE49-F238E27FC236}">
                <a16:creationId xmlns:a16="http://schemas.microsoft.com/office/drawing/2014/main" id="{FC3F267F-8BAC-8454-7478-8B9A7A82FE72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95D381-E941-6742-196A-34E22FD1C3E2}"/>
              </a:ext>
            </a:extLst>
          </p:cNvPr>
          <p:cNvSpPr txBox="1"/>
          <p:nvPr/>
        </p:nvSpPr>
        <p:spPr>
          <a:xfrm>
            <a:off x="17734084" y="9765913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17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338998-F8F3-6B99-DB7A-20066F80F1D6}"/>
              </a:ext>
            </a:extLst>
          </p:cNvPr>
          <p:cNvSpPr txBox="1"/>
          <p:nvPr/>
        </p:nvSpPr>
        <p:spPr>
          <a:xfrm>
            <a:off x="7410449" y="1001445"/>
            <a:ext cx="4076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 Code</a:t>
            </a: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95769-72A8-E414-09B7-CEB7019878E1}"/>
              </a:ext>
            </a:extLst>
          </p:cNvPr>
          <p:cNvSpPr txBox="1"/>
          <p:nvPr/>
        </p:nvSpPr>
        <p:spPr>
          <a:xfrm>
            <a:off x="6096000" y="869825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Basic Structure of HTML including Properties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259022A3-59D2-6526-A44D-A48F3D076B23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323CC879-940F-D8BD-1D53-A2F5935A5FDF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A6CACF91-92A8-CC97-5156-CBEBC2164E02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76" b="-776"/>
              </a:stretch>
            </a:blipFill>
          </p:spPr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34C6A02-C906-383E-0150-64C1E2964771}"/>
              </a:ext>
            </a:extLst>
          </p:cNvPr>
          <p:cNvSpPr txBox="1"/>
          <p:nvPr/>
        </p:nvSpPr>
        <p:spPr>
          <a:xfrm>
            <a:off x="7086598" y="1280187"/>
            <a:ext cx="6096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Admin Panel</a:t>
            </a:r>
            <a:endParaRPr lang="en-IN" sz="4800" b="1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10A4D2BF-1761-A575-E221-03756F1D5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462" y="2244295"/>
            <a:ext cx="15020538" cy="2545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The Admin Panel is a backend control system for the website.</a:t>
            </a:r>
          </a:p>
          <a:p>
            <a:pPr lvl="1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It is used only by the administrator (you/owner), not by normal users.</a:t>
            </a:r>
          </a:p>
          <a:p>
            <a:pPr lvl="1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this panel, the admin can manage books and data shown on the websit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en-US" sz="2800" dirty="0">
                <a:latin typeface="Arial" panose="020B0604020202020204" pitchFamily="34" charset="0"/>
              </a:rPr>
              <a:t>.</a:t>
            </a:r>
            <a:endParaRPr kumimoji="0" lang="en-US" alt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42CE0F-CD68-DE81-7AFC-954AFB190496}"/>
              </a:ext>
            </a:extLst>
          </p:cNvPr>
          <p:cNvSpPr txBox="1"/>
          <p:nvPr/>
        </p:nvSpPr>
        <p:spPr>
          <a:xfrm>
            <a:off x="1905000" y="5143500"/>
            <a:ext cx="146304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It Is Important</a:t>
            </a:r>
          </a:p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the Admin Panel, the site cannot be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easily updated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makes the project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not just a static website.</a:t>
            </a:r>
          </a:p>
          <a:p>
            <a:pPr marL="514350" indent="-5143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Gives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control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the owner for maintaining the online bookstore.</a:t>
            </a:r>
          </a:p>
          <a:p>
            <a:pPr marL="514350" indent="-514350">
              <a:lnSpc>
                <a:spcPct val="200000"/>
              </a:lnSpc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endParaRPr lang="en-IN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E3610BF-1BA1-C12F-3B40-C46875B98F60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3288AA-7757-9130-6185-FDC8B2B44DD3}"/>
              </a:ext>
            </a:extLst>
          </p:cNvPr>
          <p:cNvSpPr txBox="1"/>
          <p:nvPr/>
        </p:nvSpPr>
        <p:spPr>
          <a:xfrm>
            <a:off x="17751668" y="977174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0741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6438898" y="1082357"/>
            <a:ext cx="5410200" cy="1048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80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Challenges Faced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838200" y="2746494"/>
            <a:ext cx="9541666" cy="589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8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•  Initial difficulty with layout</a:t>
            </a: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E5F2F4B2-08AB-54DA-9A75-47E3B3D9A561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1000" y="3831648"/>
            <a:ext cx="8410954" cy="589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8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•  Making pages responsive was tricky</a:t>
            </a: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66800" y="4980264"/>
            <a:ext cx="8334754" cy="589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8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•  Ensuring form validation without JavaScript</a:t>
            </a: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BAD193-C9A2-1537-F1B0-9201E59785DB}"/>
              </a:ext>
            </a:extLst>
          </p:cNvPr>
          <p:cNvSpPr txBox="1"/>
          <p:nvPr/>
        </p:nvSpPr>
        <p:spPr>
          <a:xfrm>
            <a:off x="17807350" y="9765913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</a:t>
            </a:r>
            <a:endParaRPr lang="en-IN" dirty="0"/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436F58FE-FEC5-F529-1DE5-7A5761D34888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0" name="Group 7">
            <a:extLst>
              <a:ext uri="{FF2B5EF4-FFF2-40B4-BE49-F238E27FC236}">
                <a16:creationId xmlns:a16="http://schemas.microsoft.com/office/drawing/2014/main" id="{ECB41E33-B5E2-49FE-D9F1-FCB75C120F98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4111243E-EBF2-D074-CB96-E0AC0755E2FC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76" b="-776"/>
              </a:stretch>
            </a:blipFill>
          </p:spPr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1F09809-0DBA-E860-BB6E-AC713E710B9A}"/>
              </a:ext>
            </a:extLst>
          </p:cNvPr>
          <p:cNvSpPr txBox="1"/>
          <p:nvPr/>
        </p:nvSpPr>
        <p:spPr>
          <a:xfrm>
            <a:off x="1866897" y="5695562"/>
            <a:ext cx="9144000" cy="105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907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Enhance visual design with animations.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9207AE-F891-690B-67D6-4E6DF19254C0}"/>
              </a:ext>
            </a:extLst>
          </p:cNvPr>
          <p:cNvSpPr txBox="1"/>
          <p:nvPr/>
        </p:nvSpPr>
        <p:spPr>
          <a:xfrm>
            <a:off x="1866897" y="6873486"/>
            <a:ext cx="9144000" cy="105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907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Add search and filter features for books.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98720" y="2444742"/>
            <a:ext cx="9555079" cy="97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95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Gained hands-on experience in web design</a:t>
            </a: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E2411A3-FF29-95A9-8A6F-129259858D83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93958" y="3458354"/>
            <a:ext cx="9331242" cy="97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95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Learned real-world application of HTML &amp; CSS.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93958" y="6510014"/>
            <a:ext cx="9085344" cy="97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95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Built confidence in creating live projects</a:t>
            </a: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39046" y="1052604"/>
            <a:ext cx="3009903" cy="1076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491"/>
              </a:lnSpc>
            </a:pPr>
            <a:r>
              <a:rPr lang="en-US" sz="48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Conclusion</a:t>
            </a:r>
            <a:r>
              <a:rPr lang="en-US" sz="54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2868FF-7326-E558-2843-532ED637334C}"/>
              </a:ext>
            </a:extLst>
          </p:cNvPr>
          <p:cNvSpPr txBox="1"/>
          <p:nvPr/>
        </p:nvSpPr>
        <p:spPr>
          <a:xfrm>
            <a:off x="17754596" y="9765913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</a:t>
            </a:r>
            <a:endParaRPr lang="en-IN" dirty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551560B1-1721-2768-D4F5-D83158EE21C9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A94F21A4-6B85-F5EA-7045-3DD980B7CC71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ABDE5A03-A37A-2740-3CD3-3F42208D484F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76" b="-776"/>
              </a:stretch>
            </a:blipFill>
          </p:spPr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988747E-628E-A5B1-028F-01BECA77DB54}"/>
              </a:ext>
            </a:extLst>
          </p:cNvPr>
          <p:cNvSpPr txBox="1"/>
          <p:nvPr/>
        </p:nvSpPr>
        <p:spPr>
          <a:xfrm>
            <a:off x="1725777" y="5486782"/>
            <a:ext cx="9628021" cy="104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Gained confidence in front-end basics.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9A9289-50F9-D6AF-58CC-CD483D6034AC}"/>
              </a:ext>
            </a:extLst>
          </p:cNvPr>
          <p:cNvSpPr txBox="1"/>
          <p:nvPr/>
        </p:nvSpPr>
        <p:spPr>
          <a:xfrm>
            <a:off x="1735302" y="7489875"/>
            <a:ext cx="9923298" cy="104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Ready to explore JavaScript next.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544A53-19B0-FBB9-E642-AF4C6EE6DB5B}"/>
              </a:ext>
            </a:extLst>
          </p:cNvPr>
          <p:cNvSpPr txBox="1"/>
          <p:nvPr/>
        </p:nvSpPr>
        <p:spPr>
          <a:xfrm>
            <a:off x="1701964" y="4491217"/>
            <a:ext cx="11023435" cy="104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8995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 Combined, they helped build a real admin panel.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D5431F14-7725-4AC3-2211-A144DA57F376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8845F6B6-1ADD-4C6B-A7D2-BA70BBB4340F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FCDFCFEA-54F1-6FBF-7685-6A6634C5C9A4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76" b="-776"/>
              </a:stretch>
            </a:blipFill>
          </p:spPr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0BEE9C3-FC90-B2F9-1356-3118A5DE1129}"/>
              </a:ext>
            </a:extLst>
          </p:cNvPr>
          <p:cNvSpPr txBox="1"/>
          <p:nvPr/>
        </p:nvSpPr>
        <p:spPr>
          <a:xfrm>
            <a:off x="1025762" y="1333500"/>
            <a:ext cx="16611605" cy="9186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Demand and Growth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Web development is in high demand and will continue to grow with new technologies like AI, Web3, AR, and VR.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Diverse Career Opportunities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Careers are vast, including roles such as front-end developer, back-end developer, full-stack developer, as well as opportunities in freelancing and passive income.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Evolving Role of Developers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The role of web developers will keep evolving, with more focus on rich, interactive user experiences and integration of advanced features like AI and automation.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Opportunities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Web development offers global opportunities, as businesses everywhere need websites and web apps to go digital.</a:t>
            </a:r>
          </a:p>
          <a:p>
            <a:pPr>
              <a:lnSpc>
                <a:spcPct val="20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50B2F5-484A-DF72-81EC-3F4B5F72869B}"/>
              </a:ext>
            </a:extLst>
          </p:cNvPr>
          <p:cNvSpPr txBox="1"/>
          <p:nvPr/>
        </p:nvSpPr>
        <p:spPr>
          <a:xfrm>
            <a:off x="7200894" y="1257300"/>
            <a:ext cx="6515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Scopes</a:t>
            </a: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ADE207F0-8D1B-D2A0-0470-246F03C5A5E0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2591C9-281A-7209-7E62-F29B457BE619}"/>
              </a:ext>
            </a:extLst>
          </p:cNvPr>
          <p:cNvSpPr txBox="1"/>
          <p:nvPr/>
        </p:nvSpPr>
        <p:spPr>
          <a:xfrm>
            <a:off x="17739945" y="977174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8639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1F3A36BA-2160-8523-DEAB-BB2D496DE968}"/>
              </a:ext>
            </a:extLst>
          </p:cNvPr>
          <p:cNvSpPr/>
          <p:nvPr/>
        </p:nvSpPr>
        <p:spPr>
          <a:xfrm>
            <a:off x="-5" y="9676910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553200" y="1333500"/>
            <a:ext cx="7924800" cy="8153400"/>
          </a:xfrm>
          <a:custGeom>
            <a:avLst/>
            <a:gdLst/>
            <a:ahLst/>
            <a:cxnLst/>
            <a:rect l="l" t="t" r="r" b="b"/>
            <a:pathLst>
              <a:path w="9398000" h="13716000">
                <a:moveTo>
                  <a:pt x="0" y="0"/>
                </a:moveTo>
                <a:lnTo>
                  <a:pt x="9398000" y="0"/>
                </a:lnTo>
                <a:lnTo>
                  <a:pt x="939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204" b="-2204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62000" y="1202795"/>
            <a:ext cx="4174655" cy="1058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87"/>
              </a:lnSpc>
            </a:pPr>
            <a:r>
              <a:rPr lang="en-US" sz="4800" b="1" dirty="0">
                <a:latin typeface="Times New Roman Bold"/>
                <a:ea typeface="Times New Roman Bold"/>
                <a:cs typeface="Times New Roman Bold"/>
                <a:sym typeface="Times New Roman Bold"/>
              </a:rPr>
              <a:t>CERTIFICATE </a:t>
            </a:r>
            <a:r>
              <a:rPr lang="en-US" sz="6419" b="1" dirty="0">
                <a:solidFill>
                  <a:srgbClr val="FD62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C01C2E-ED6B-46A5-7B92-C3E39E26D8D4}"/>
              </a:ext>
            </a:extLst>
          </p:cNvPr>
          <p:cNvSpPr txBox="1"/>
          <p:nvPr/>
        </p:nvSpPr>
        <p:spPr>
          <a:xfrm>
            <a:off x="17830795" y="982283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22</a:t>
            </a:r>
            <a:endParaRPr lang="en-IN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40BDBCC4-FEC9-5AF7-817E-1DD000CA2F3E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9" name="Group 7">
            <a:extLst>
              <a:ext uri="{FF2B5EF4-FFF2-40B4-BE49-F238E27FC236}">
                <a16:creationId xmlns:a16="http://schemas.microsoft.com/office/drawing/2014/main" id="{6B222DC4-F09A-5225-91F0-740E4EE29390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DF1DD77F-1479-6FB2-5565-A2498E98B16E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776" b="-776"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F299B674-E17A-C432-52FD-1554E1D2BB3F}"/>
              </a:ext>
            </a:extLst>
          </p:cNvPr>
          <p:cNvSpPr/>
          <p:nvPr/>
        </p:nvSpPr>
        <p:spPr>
          <a:xfrm>
            <a:off x="0" y="9625826"/>
            <a:ext cx="18288000" cy="661174"/>
          </a:xfrm>
          <a:custGeom>
            <a:avLst/>
            <a:gdLst/>
            <a:ahLst/>
            <a:cxnLst/>
            <a:rect l="l" t="t" r="r" b="b"/>
            <a:pathLst>
              <a:path w="18287999" h="1698080">
                <a:moveTo>
                  <a:pt x="0" y="0"/>
                </a:moveTo>
                <a:lnTo>
                  <a:pt x="18287999" y="0"/>
                </a:lnTo>
                <a:lnTo>
                  <a:pt x="18287999" y="1698080"/>
                </a:lnTo>
                <a:lnTo>
                  <a:pt x="0" y="1698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03" b="-203"/>
            </a:stretch>
          </a:blipFill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78B51-9C84-3086-6DC0-4900EFDED6CC}"/>
              </a:ext>
            </a:extLst>
          </p:cNvPr>
          <p:cNvSpPr txBox="1"/>
          <p:nvPr/>
        </p:nvSpPr>
        <p:spPr>
          <a:xfrm>
            <a:off x="5905498" y="4358670"/>
            <a:ext cx="647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/>
              <a:t>THANK YOU</a:t>
            </a:r>
            <a:endParaRPr lang="en-IN" sz="96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20B4B2-29DA-B95A-6FBB-D71154F39598}"/>
              </a:ext>
            </a:extLst>
          </p:cNvPr>
          <p:cNvSpPr txBox="1"/>
          <p:nvPr/>
        </p:nvSpPr>
        <p:spPr>
          <a:xfrm>
            <a:off x="17830800" y="977174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23</a:t>
            </a:r>
            <a:endParaRPr lang="en-IN" dirty="0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CB31B0ED-646D-1200-EDC2-EC72E91F6FDA}"/>
              </a:ext>
            </a:extLst>
          </p:cNvPr>
          <p:cNvSpPr/>
          <p:nvPr/>
        </p:nvSpPr>
        <p:spPr>
          <a:xfrm>
            <a:off x="0" y="-133504"/>
            <a:ext cx="18287996" cy="1146289"/>
          </a:xfrm>
          <a:custGeom>
            <a:avLst/>
            <a:gdLst/>
            <a:ahLst/>
            <a:cxnLst/>
            <a:rect l="l" t="t" r="r" b="b"/>
            <a:pathLst>
              <a:path w="18287996" h="2334343">
                <a:moveTo>
                  <a:pt x="0" y="0"/>
                </a:moveTo>
                <a:lnTo>
                  <a:pt x="18287996" y="0"/>
                </a:lnTo>
                <a:lnTo>
                  <a:pt x="18287996" y="2334343"/>
                </a:lnTo>
                <a:lnTo>
                  <a:pt x="0" y="233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88" b="-188"/>
            </a:stretch>
          </a:blipFill>
        </p:spPr>
        <p:txBody>
          <a:bodyPr/>
          <a:lstStyle/>
          <a:p>
            <a:endParaRPr lang="en-IN" dirty="0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B21DEC18-7AE8-D284-7848-F238E0748BFD}"/>
              </a:ext>
            </a:extLst>
          </p:cNvPr>
          <p:cNvGrpSpPr/>
          <p:nvPr/>
        </p:nvGrpSpPr>
        <p:grpSpPr>
          <a:xfrm>
            <a:off x="17145000" y="0"/>
            <a:ext cx="1142999" cy="1012785"/>
            <a:chOff x="0" y="0"/>
            <a:chExt cx="1858137" cy="185877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4AE34B5-774C-1433-2E50-286747330B79}"/>
                </a:ext>
              </a:extLst>
            </p:cNvPr>
            <p:cNvSpPr/>
            <p:nvPr/>
          </p:nvSpPr>
          <p:spPr>
            <a:xfrm>
              <a:off x="0" y="0"/>
              <a:ext cx="1858137" cy="1858772"/>
            </a:xfrm>
            <a:custGeom>
              <a:avLst/>
              <a:gdLst/>
              <a:ahLst/>
              <a:cxnLst/>
              <a:rect l="l" t="t" r="r" b="b"/>
              <a:pathLst>
                <a:path w="1858137" h="1858772">
                  <a:moveTo>
                    <a:pt x="0" y="0"/>
                  </a:moveTo>
                  <a:lnTo>
                    <a:pt x="1858137" y="0"/>
                  </a:lnTo>
                  <a:lnTo>
                    <a:pt x="1858137" y="1858772"/>
                  </a:lnTo>
                  <a:lnTo>
                    <a:pt x="0" y="1858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76" b="-776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547741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1094</Words>
  <Application>Microsoft Office PowerPoint</Application>
  <PresentationFormat>Custom</PresentationFormat>
  <Paragraphs>179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Times New Roman Bold</vt:lpstr>
      <vt:lpstr>Wingdings</vt:lpstr>
      <vt:lpstr>Times New Roman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BOOKSOPEDIA</dc:title>
  <cp:lastModifiedBy>bharat kumawat</cp:lastModifiedBy>
  <cp:revision>16</cp:revision>
  <dcterms:created xsi:type="dcterms:W3CDTF">2006-08-16T00:00:00Z</dcterms:created>
  <dcterms:modified xsi:type="dcterms:W3CDTF">2025-09-20T11:50:05Z</dcterms:modified>
  <dc:identifier>DAGw496Y9qU</dc:identifier>
</cp:coreProperties>
</file>